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5"/>
  </p:notesMasterIdLst>
  <p:sldIdLst>
    <p:sldId id="256" r:id="rId2"/>
    <p:sldId id="326" r:id="rId3"/>
    <p:sldId id="327" r:id="rId4"/>
    <p:sldId id="328" r:id="rId5"/>
    <p:sldId id="329" r:id="rId6"/>
    <p:sldId id="33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03" r:id="rId50"/>
    <p:sldId id="304" r:id="rId51"/>
    <p:sldId id="305" r:id="rId52"/>
    <p:sldId id="306" r:id="rId53"/>
    <p:sldId id="331" r:id="rId54"/>
  </p:sldIdLst>
  <p:sldSz cx="18288000" cy="10287000"/>
  <p:notesSz cx="6858000" cy="9144000"/>
  <p:embeddedFontLst>
    <p:embeddedFont>
      <p:font typeface="Inter" panose="02000503000000020004" pitchFamily="2" charset="0"/>
      <p:regular r:id="rId56"/>
      <p:bold r:id="rId57"/>
      <p:italic r:id="rId58"/>
      <p:boldItalic r:id="rId59"/>
    </p:embeddedFont>
    <p:embeddedFont>
      <p:font typeface="League Spartan" pitchFamily="2" charset="77"/>
      <p:regular r:id="rId60"/>
      <p:bold r:id="rId61"/>
    </p:embeddedFont>
    <p:embeddedFont>
      <p:font typeface="League Spartan Medium" pitchFamily="2" charset="77"/>
      <p:regular r:id="rId62"/>
      <p:bold r:id="rId63"/>
    </p:embeddedFont>
    <p:embeddedFont>
      <p:font typeface="League Spartan SemiBold" pitchFamily="2" charset="77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76"/>
  </p:normalViewPr>
  <p:slideViewPr>
    <p:cSldViewPr snapToGrid="0">
      <p:cViewPr>
        <p:scale>
          <a:sx n="57" d="100"/>
          <a:sy n="57" d="100"/>
        </p:scale>
        <p:origin x="456" y="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cfe608d22_2_2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31cfe608d22_2_2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960127A8-3A5D-EF7A-42E1-F324DF19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cfe608d22_2_2163:notes">
            <a:extLst>
              <a:ext uri="{FF2B5EF4-FFF2-40B4-BE49-F238E27FC236}">
                <a16:creationId xmlns:a16="http://schemas.microsoft.com/office/drawing/2014/main" id="{0378BDEE-7BB1-60CC-990A-10F2A1815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1cfe608d22_2_2163:notes">
            <a:extLst>
              <a:ext uri="{FF2B5EF4-FFF2-40B4-BE49-F238E27FC236}">
                <a16:creationId xmlns:a16="http://schemas.microsoft.com/office/drawing/2014/main" id="{D530911C-A854-271B-2F0D-02D5B85B4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141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d691f800f6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d691f800f6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cfe608d22_2_1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31cfe608d22_2_1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62E3B3F4-C7E3-7632-CF7E-BD2973055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cfe608d22_2_2163:notes">
            <a:extLst>
              <a:ext uri="{FF2B5EF4-FFF2-40B4-BE49-F238E27FC236}">
                <a16:creationId xmlns:a16="http://schemas.microsoft.com/office/drawing/2014/main" id="{87DD3CAD-BA62-CD76-F51A-ED487FBF9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1cfe608d22_2_2163:notes">
            <a:extLst>
              <a:ext uri="{FF2B5EF4-FFF2-40B4-BE49-F238E27FC236}">
                <a16:creationId xmlns:a16="http://schemas.microsoft.com/office/drawing/2014/main" id="{3050B859-6A22-B26C-69AD-F626B9F0F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759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cfe608d22_2_1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31cfe608d22_2_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7E4DAF1C-6696-B4AC-762B-FCB3EF9A7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2A7F6511-7350-800C-C8EF-8300BAEE53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9513B704-C605-A1DC-CF45-765F47E025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6981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37D2244B-FDA9-780E-6F95-1A5CDB50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689461D2-82EE-DC43-E960-A6486AE6B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54FE5560-EE76-64D1-4D74-7A599793F6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8654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F0F5C906-8A15-9373-5E98-5422AE99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B78B9DDF-88E5-4181-23E3-891A998CA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7E31F9D9-FCA7-535E-64F3-CC81946F5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6031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4214903D-84D8-D3EC-BE2E-9AC984AD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FE7FA647-636B-636F-2C31-D8C2A1BC3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CB4F9287-47F8-9DC6-FA87-51C25BFDCA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511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59F40959-F94F-95E1-3B80-1E6077BA9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E5D4150E-8950-B973-D44D-71A46E57A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3EFFCD1B-D765-96C8-C033-EDE7D721F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160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0194A29B-BCFC-AE2F-01AA-3474C7534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912BED13-AF8C-9BA1-937D-56CCA109AB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479B2C24-9FF4-5910-D604-F7C8CE50F3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820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B272202F-14B3-2280-3980-BD623E589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C5658F4F-1DEA-C7FA-D403-AEE1A7C85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82230DED-1194-C14B-8C7F-C29BA49D2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212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70A47F10-C02B-A0FB-3D26-680BFF676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1B7D9D7E-C625-8E52-5F6C-A2A3802C7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4321F6DC-009A-97C0-8D34-D212C9A5B1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200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287687AF-1B22-F425-4B2A-D81BD24A2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8E8F8FA3-DDFA-B363-5183-853420022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5BA1F3FC-BB7D-2989-DE8C-4E22F2FB2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0956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97B26529-7634-86E9-33FF-80A7FA14D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cfe608d22_2_2163:notes">
            <a:extLst>
              <a:ext uri="{FF2B5EF4-FFF2-40B4-BE49-F238E27FC236}">
                <a16:creationId xmlns:a16="http://schemas.microsoft.com/office/drawing/2014/main" id="{4864F06D-C447-44CC-B9CA-A9097FBF5E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1cfe608d22_2_2163:notes">
            <a:extLst>
              <a:ext uri="{FF2B5EF4-FFF2-40B4-BE49-F238E27FC236}">
                <a16:creationId xmlns:a16="http://schemas.microsoft.com/office/drawing/2014/main" id="{C3F26852-6F6D-2AA0-76BD-FF076ED4EF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4678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669C90FB-F739-8411-D4BC-E3E9419F9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177D52A6-E558-5AE2-52D3-68B85D50C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C1984704-12CE-C673-A80C-D40967A61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37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FE8E2711-C854-BF10-93A5-54992DFB3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CBF73CB0-5FA9-083F-E35B-B88EF9907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57B3542A-3502-08ED-63FE-5DE98E3043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488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77A3ECC8-8B3C-2CA8-9C59-3B636938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7BD4DACF-5273-6F65-656E-BA39DD3B9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5AB3853F-D32E-11DC-AE8C-E6ACC43B8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825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37CBA224-32AA-7B58-2DDE-9C9530430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6D0C5031-E7D4-CAC9-C043-E002E1288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791EDB74-4CD7-0101-701D-87768271BE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6892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E3D7A1FB-3BFA-44B4-E356-D61A54951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81D3E0A5-EDA4-DE96-84C2-3FC04CF88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767E5CBD-0CED-44DD-EA37-CD29339F54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722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0A1C3176-E359-49FA-B361-D148CC7FC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DD621D36-BF54-CB3B-067B-EDCB5111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E3DFCB1A-BCEF-FEC5-097F-85E8E5001F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929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F48FEE6D-71DC-C6CF-2948-9A56A6B6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D9BB9091-0191-18A8-D040-AB1C3AAD7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A757171A-89DD-3F12-CB5A-9DEEEBADB2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075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>
          <a:extLst>
            <a:ext uri="{FF2B5EF4-FFF2-40B4-BE49-F238E27FC236}">
              <a16:creationId xmlns:a16="http://schemas.microsoft.com/office/drawing/2014/main" id="{302A7A40-1455-2E47-2A5A-9900BE11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cfe608d22_2_1093:notes">
            <a:extLst>
              <a:ext uri="{FF2B5EF4-FFF2-40B4-BE49-F238E27FC236}">
                <a16:creationId xmlns:a16="http://schemas.microsoft.com/office/drawing/2014/main" id="{CC5FDBFC-90BF-DABC-B146-20A99C08B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31cfe608d22_2_1093:notes">
            <a:extLst>
              <a:ext uri="{FF2B5EF4-FFF2-40B4-BE49-F238E27FC236}">
                <a16:creationId xmlns:a16="http://schemas.microsoft.com/office/drawing/2014/main" id="{3E36D7EC-6FBC-8EC7-8DBE-DB8F815F29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60577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09CEAB25-8327-6657-B69F-C2D8EC6B6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cfe608d22_2_1916:notes">
            <a:extLst>
              <a:ext uri="{FF2B5EF4-FFF2-40B4-BE49-F238E27FC236}">
                <a16:creationId xmlns:a16="http://schemas.microsoft.com/office/drawing/2014/main" id="{814E1F52-6F3C-BC51-9DA7-4A244498FC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31cfe608d22_2_1916:notes">
            <a:extLst>
              <a:ext uri="{FF2B5EF4-FFF2-40B4-BE49-F238E27FC236}">
                <a16:creationId xmlns:a16="http://schemas.microsoft.com/office/drawing/2014/main" id="{1DB5B0C5-AE80-A7D1-FC8A-A3E013F6A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68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1cfe608d22_2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g31cfe608d22_2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D59547ED-5697-092D-CC4B-4A5872F0A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cfe608d22_2_2163:notes">
            <a:extLst>
              <a:ext uri="{FF2B5EF4-FFF2-40B4-BE49-F238E27FC236}">
                <a16:creationId xmlns:a16="http://schemas.microsoft.com/office/drawing/2014/main" id="{FD8FC681-99E8-DB9F-12EF-C04F9A1E79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1cfe608d22_2_2163:notes">
            <a:extLst>
              <a:ext uri="{FF2B5EF4-FFF2-40B4-BE49-F238E27FC236}">
                <a16:creationId xmlns:a16="http://schemas.microsoft.com/office/drawing/2014/main" id="{1825809E-B6FA-7372-CBCE-CC3CEEFF7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0176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1cfe608d22_2_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g31cfe608d22_2_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1cfe608d22_2_2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1cfe608d22_2_2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31cfe608d22_2_1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g31cfe608d22_2_1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>
          <a:extLst>
            <a:ext uri="{FF2B5EF4-FFF2-40B4-BE49-F238E27FC236}">
              <a16:creationId xmlns:a16="http://schemas.microsoft.com/office/drawing/2014/main" id="{51148D99-F2B1-9ECF-D3C8-DA5197304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1cfe608d22_2_1943:notes">
            <a:extLst>
              <a:ext uri="{FF2B5EF4-FFF2-40B4-BE49-F238E27FC236}">
                <a16:creationId xmlns:a16="http://schemas.microsoft.com/office/drawing/2014/main" id="{5E3EEFA2-A634-F6EC-0E52-0B27EA681F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g31cfe608d22_2_1943:notes">
            <a:extLst>
              <a:ext uri="{FF2B5EF4-FFF2-40B4-BE49-F238E27FC236}">
                <a16:creationId xmlns:a16="http://schemas.microsoft.com/office/drawing/2014/main" id="{23EDF0C9-E648-1F00-74CE-088A60491C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316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A0D17CF9-8FDD-1531-206D-7F304D8AD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cfe608d22_2_2163:notes">
            <a:extLst>
              <a:ext uri="{FF2B5EF4-FFF2-40B4-BE49-F238E27FC236}">
                <a16:creationId xmlns:a16="http://schemas.microsoft.com/office/drawing/2014/main" id="{534FD651-9D87-05B9-625A-55108117B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1cfe608d22_2_2163:notes">
            <a:extLst>
              <a:ext uri="{FF2B5EF4-FFF2-40B4-BE49-F238E27FC236}">
                <a16:creationId xmlns:a16="http://schemas.microsoft.com/office/drawing/2014/main" id="{2CF7147E-EF84-37C5-CAB2-FE2E60B7B3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986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uperrin.com/english/2021/04/27/improving-a-team-s-work-a-story-of-continuous-improvement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jamil2@Simon.rochester.edu" TargetMode="Externa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ILHJF4su-pUGVQKGP7gdnxP2FS3Be-J-?usp=drive_link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6659" b="-16668"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grpSp>
        <p:nvGrpSpPr>
          <p:cNvPr id="160" name="Google Shape;160;p25"/>
          <p:cNvGrpSpPr/>
          <p:nvPr/>
        </p:nvGrpSpPr>
        <p:grpSpPr>
          <a:xfrm>
            <a:off x="0" y="-272148"/>
            <a:ext cx="18520158" cy="10703724"/>
            <a:chOff x="0" y="-38100"/>
            <a:chExt cx="4877705" cy="2747433"/>
          </a:xfrm>
        </p:grpSpPr>
        <p:sp>
          <p:nvSpPr>
            <p:cNvPr id="161" name="Google Shape;161;p25"/>
            <p:cNvSpPr/>
            <p:nvPr/>
          </p:nvSpPr>
          <p:spPr>
            <a:xfrm>
              <a:off x="0" y="0"/>
              <a:ext cx="4877705" cy="2709333"/>
            </a:xfrm>
            <a:custGeom>
              <a:avLst/>
              <a:gdLst/>
              <a:ahLst/>
              <a:cxnLst/>
              <a:rect l="l" t="t" r="r" b="b"/>
              <a:pathLst>
                <a:path w="4877705" h="2709333" extrusionOk="0">
                  <a:moveTo>
                    <a:pt x="0" y="0"/>
                  </a:moveTo>
                  <a:lnTo>
                    <a:pt x="4877705" y="0"/>
                  </a:lnTo>
                  <a:lnTo>
                    <a:pt x="4877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254"/>
              </a:srgb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0" y="-38100"/>
              <a:ext cx="487770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5"/>
          <p:cNvSpPr/>
          <p:nvPr/>
        </p:nvSpPr>
        <p:spPr>
          <a:xfrm>
            <a:off x="-748375" y="5476813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 extrusionOk="0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64" name="Google Shape;164;p25"/>
          <p:cNvSpPr/>
          <p:nvPr/>
        </p:nvSpPr>
        <p:spPr>
          <a:xfrm rot="10800000">
            <a:off x="13235444" y="-1240575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 extrusionOk="0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65" name="Google Shape;165;p25"/>
          <p:cNvSpPr txBox="1"/>
          <p:nvPr/>
        </p:nvSpPr>
        <p:spPr>
          <a:xfrm>
            <a:off x="692723" y="1183050"/>
            <a:ext cx="166047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Features of Airbnb </a:t>
            </a:r>
            <a:endParaRPr sz="10039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Listings in NYC</a:t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692732" y="5158852"/>
            <a:ext cx="10205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6">
                <a:solidFill>
                  <a:srgbClr val="365679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What Makes an Airbnb More Popular?</a:t>
            </a:r>
            <a:endParaRPr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13195333" y="7790376"/>
            <a:ext cx="6073200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365679"/>
                </a:solidFill>
              </a:rPr>
              <a:t>Heather  He</a:t>
            </a:r>
            <a:endParaRPr b="1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365679"/>
                </a:solidFill>
              </a:rPr>
              <a:t>Godwin </a:t>
            </a:r>
            <a:r>
              <a:rPr lang="en-US" sz="2600" b="1" dirty="0" err="1">
                <a:solidFill>
                  <a:srgbClr val="365679"/>
                </a:solidFill>
              </a:rPr>
              <a:t>Silayo</a:t>
            </a:r>
            <a:endParaRPr b="1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365679"/>
                </a:solidFill>
              </a:rPr>
              <a:t>Muhammad Zohaib Bin Jamil</a:t>
            </a:r>
            <a:endParaRPr sz="2600" b="1" dirty="0">
              <a:solidFill>
                <a:srgbClr val="365679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36567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34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" name="Google Shape;304;p34"/>
          <p:cNvSpPr/>
          <p:nvPr/>
        </p:nvSpPr>
        <p:spPr>
          <a:xfrm>
            <a:off x="16387750" y="188"/>
            <a:ext cx="4737552" cy="1028661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305" name="Google Shape;305;p34"/>
          <p:cNvSpPr txBox="1"/>
          <p:nvPr/>
        </p:nvSpPr>
        <p:spPr>
          <a:xfrm>
            <a:off x="422413" y="323550"/>
            <a:ext cx="17443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Brooklyn and Manhattan Account for Nearly </a:t>
            </a:r>
            <a:r>
              <a:rPr lang="en-US" sz="45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90%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 of Total Listings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788" y="1210675"/>
            <a:ext cx="14192427" cy="847522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p35"/>
          <p:cNvCxnSpPr/>
          <p:nvPr/>
        </p:nvCxnSpPr>
        <p:spPr>
          <a:xfrm>
            <a:off x="375474" y="10068866"/>
            <a:ext cx="1096800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2" name="Google Shape;312;p35"/>
          <p:cNvSpPr/>
          <p:nvPr/>
        </p:nvSpPr>
        <p:spPr>
          <a:xfrm>
            <a:off x="16387750" y="188"/>
            <a:ext cx="4737552" cy="1028661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313" name="Google Shape;313;p35"/>
          <p:cNvSpPr txBox="1"/>
          <p:nvPr/>
        </p:nvSpPr>
        <p:spPr>
          <a:xfrm>
            <a:off x="422413" y="323550"/>
            <a:ext cx="17443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Brooklyn and Manhattan Account for Nearly </a:t>
            </a:r>
            <a:r>
              <a:rPr lang="en-US" sz="45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90%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 of Total Listings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788" y="1210675"/>
            <a:ext cx="14192427" cy="847522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315" name="Google Shape;315;p35"/>
          <p:cNvSpPr/>
          <p:nvPr/>
        </p:nvSpPr>
        <p:spPr>
          <a:xfrm>
            <a:off x="2756175" y="3161500"/>
            <a:ext cx="13395600" cy="2857500"/>
          </a:xfrm>
          <a:prstGeom prst="rect">
            <a:avLst/>
          </a:prstGeom>
          <a:noFill/>
          <a:ln w="28575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6"/>
          <p:cNvGrpSpPr/>
          <p:nvPr/>
        </p:nvGrpSpPr>
        <p:grpSpPr>
          <a:xfrm>
            <a:off x="-5549266" y="-742154"/>
            <a:ext cx="5924746" cy="5554642"/>
            <a:chOff x="0" y="-66675"/>
            <a:chExt cx="606795" cy="568890"/>
          </a:xfrm>
        </p:grpSpPr>
        <p:sp>
          <p:nvSpPr>
            <p:cNvPr id="321" name="Google Shape;321;p36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322" name="Google Shape;322;p36"/>
            <p:cNvSpPr txBox="1"/>
            <p:nvPr/>
          </p:nvSpPr>
          <p:spPr>
            <a:xfrm>
              <a:off x="101600" y="-66675"/>
              <a:ext cx="4035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3" name="Google Shape;323;p36"/>
          <p:cNvCxnSpPr/>
          <p:nvPr/>
        </p:nvCxnSpPr>
        <p:spPr>
          <a:xfrm>
            <a:off x="375474" y="10068866"/>
            <a:ext cx="1096800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4" name="Google Shape;324;p36"/>
          <p:cNvSpPr txBox="1"/>
          <p:nvPr/>
        </p:nvSpPr>
        <p:spPr>
          <a:xfrm>
            <a:off x="375475" y="376100"/>
            <a:ext cx="17912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Staten Island Leads on Average Reviews by Nearly </a:t>
            </a:r>
            <a:r>
              <a:rPr lang="en-US" sz="4500" b="1">
                <a:latin typeface="League Spartan"/>
                <a:ea typeface="League Spartan"/>
                <a:cs typeface="League Spartan"/>
                <a:sym typeface="League Spartan"/>
              </a:rPr>
              <a:t>20%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 Across Boroughs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475" y="1675176"/>
            <a:ext cx="13465502" cy="802895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326" name="Google Shape;326;p36"/>
          <p:cNvSpPr/>
          <p:nvPr/>
        </p:nvSpPr>
        <p:spPr>
          <a:xfrm>
            <a:off x="16686650" y="188"/>
            <a:ext cx="4737552" cy="1028661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327" name="Google Shape;327;p36"/>
          <p:cNvCxnSpPr/>
          <p:nvPr/>
        </p:nvCxnSpPr>
        <p:spPr>
          <a:xfrm>
            <a:off x="6460425" y="2401950"/>
            <a:ext cx="6748500" cy="13890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37"/>
          <p:cNvCxnSpPr/>
          <p:nvPr/>
        </p:nvCxnSpPr>
        <p:spPr>
          <a:xfrm>
            <a:off x="375474" y="10068866"/>
            <a:ext cx="1096800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37"/>
          <p:cNvSpPr txBox="1"/>
          <p:nvPr/>
        </p:nvSpPr>
        <p:spPr>
          <a:xfrm>
            <a:off x="438250" y="304125"/>
            <a:ext cx="18551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Silver Lake Garnered over </a:t>
            </a:r>
            <a:r>
              <a:rPr lang="en-US" sz="4500" b="1">
                <a:latin typeface="League Spartan"/>
                <a:ea typeface="League Spartan"/>
                <a:cs typeface="League Spartan"/>
                <a:sym typeface="League Spartan"/>
              </a:rPr>
              <a:t>30%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 of All Reviews in Staten Island</a:t>
            </a:r>
            <a:endParaRPr sz="4500"/>
          </a:p>
        </p:txBody>
      </p:sp>
      <p:sp>
        <p:nvSpPr>
          <p:cNvPr id="334" name="Google Shape;334;p37"/>
          <p:cNvSpPr/>
          <p:nvPr/>
        </p:nvSpPr>
        <p:spPr>
          <a:xfrm>
            <a:off x="-4093716" y="-3278139"/>
            <a:ext cx="5925353" cy="490412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038" y="1529025"/>
            <a:ext cx="11015924" cy="85398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336" name="Google Shape;336;p37"/>
          <p:cNvSpPr/>
          <p:nvPr/>
        </p:nvSpPr>
        <p:spPr>
          <a:xfrm>
            <a:off x="16085375" y="188"/>
            <a:ext cx="4737552" cy="1028661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337" name="Google Shape;337;p37"/>
          <p:cNvSpPr/>
          <p:nvPr/>
        </p:nvSpPr>
        <p:spPr>
          <a:xfrm>
            <a:off x="7129900" y="4599150"/>
            <a:ext cx="651600" cy="476400"/>
          </a:xfrm>
          <a:prstGeom prst="flowChartAlternateProcess">
            <a:avLst/>
          </a:prstGeom>
          <a:noFill/>
          <a:ln w="38100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8"/>
          <p:cNvGrpSpPr/>
          <p:nvPr/>
        </p:nvGrpSpPr>
        <p:grpSpPr>
          <a:xfrm>
            <a:off x="-2962366" y="-4167077"/>
            <a:ext cx="5924731" cy="5554629"/>
            <a:chOff x="0" y="-66675"/>
            <a:chExt cx="606795" cy="568890"/>
          </a:xfrm>
        </p:grpSpPr>
        <p:sp>
          <p:nvSpPr>
            <p:cNvPr id="343" name="Google Shape;343;p38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344" name="Google Shape;344;p38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45" name="Google Shape;345;p38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46" name="Google Shape;346;p38"/>
          <p:cNvGrpSpPr/>
          <p:nvPr/>
        </p:nvGrpSpPr>
        <p:grpSpPr>
          <a:xfrm>
            <a:off x="7930690" y="-1618803"/>
            <a:ext cx="14732382" cy="13812088"/>
            <a:chOff x="0" y="-66675"/>
            <a:chExt cx="606795" cy="568890"/>
          </a:xfrm>
        </p:grpSpPr>
        <p:sp>
          <p:nvSpPr>
            <p:cNvPr id="347" name="Google Shape;347;p38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348" name="Google Shape;348;p38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38"/>
          <p:cNvSpPr/>
          <p:nvPr/>
        </p:nvSpPr>
        <p:spPr>
          <a:xfrm>
            <a:off x="6678300" y="1387575"/>
            <a:ext cx="7236647" cy="7292864"/>
          </a:xfrm>
          <a:custGeom>
            <a:avLst/>
            <a:gdLst/>
            <a:ahLst/>
            <a:cxnLst/>
            <a:rect l="l" t="t" r="r" b="b"/>
            <a:pathLst>
              <a:path w="6461292" h="6644979" extrusionOk="0">
                <a:moveTo>
                  <a:pt x="0" y="0"/>
                </a:moveTo>
                <a:lnTo>
                  <a:pt x="6461292" y="0"/>
                </a:lnTo>
                <a:lnTo>
                  <a:pt x="6461292" y="6644980"/>
                </a:lnTo>
                <a:lnTo>
                  <a:pt x="0" y="6644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420" r="-1419"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350" name="Google Shape;350;p38"/>
          <p:cNvSpPr txBox="1"/>
          <p:nvPr/>
        </p:nvSpPr>
        <p:spPr>
          <a:xfrm>
            <a:off x="0" y="4315944"/>
            <a:ext cx="74253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0">
                <a:latin typeface="League Spartan Medium"/>
                <a:ea typeface="League Spartan Medium"/>
                <a:cs typeface="League Spartan Medium"/>
                <a:sym typeface="League Spartan Medium"/>
              </a:rPr>
              <a:t>Room Type Analysis</a:t>
            </a:r>
            <a:endParaRPr sz="825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" name="Google Shape;355;p39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" name="Google Shape;356;p39"/>
          <p:cNvSpPr/>
          <p:nvPr/>
        </p:nvSpPr>
        <p:spPr>
          <a:xfrm>
            <a:off x="16103625" y="188"/>
            <a:ext cx="4041255" cy="1028661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357" name="Google Shape;357;p39"/>
          <p:cNvSpPr txBox="1"/>
          <p:nvPr/>
        </p:nvSpPr>
        <p:spPr>
          <a:xfrm>
            <a:off x="534000" y="404250"/>
            <a:ext cx="1722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Entire Homes/Apartments Account for Majority Share at </a:t>
            </a:r>
            <a:r>
              <a:rPr lang="en-US" sz="4500" b="1">
                <a:latin typeface="League Spartan"/>
                <a:ea typeface="League Spartan"/>
                <a:cs typeface="League Spartan"/>
                <a:sym typeface="League Spartan"/>
              </a:rPr>
              <a:t>51.97%</a:t>
            </a:r>
            <a:endParaRPr sz="4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1" y="1388075"/>
            <a:ext cx="11174325" cy="834537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359" name="Google Shape;359;p39"/>
          <p:cNvSpPr/>
          <p:nvPr/>
        </p:nvSpPr>
        <p:spPr>
          <a:xfrm>
            <a:off x="-2962375" y="-3516050"/>
            <a:ext cx="4719348" cy="490412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360" name="Google Shape;360;p39"/>
          <p:cNvSpPr/>
          <p:nvPr/>
        </p:nvSpPr>
        <p:spPr>
          <a:xfrm>
            <a:off x="4872400" y="1871550"/>
            <a:ext cx="849000" cy="559200"/>
          </a:xfrm>
          <a:prstGeom prst="rect">
            <a:avLst/>
          </a:prstGeom>
          <a:noFill/>
          <a:ln w="28575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40"/>
          <p:cNvGrpSpPr/>
          <p:nvPr/>
        </p:nvGrpSpPr>
        <p:grpSpPr>
          <a:xfrm>
            <a:off x="-4086791" y="-4272929"/>
            <a:ext cx="5924746" cy="5554642"/>
            <a:chOff x="0" y="-66675"/>
            <a:chExt cx="606795" cy="568890"/>
          </a:xfrm>
        </p:grpSpPr>
        <p:sp>
          <p:nvSpPr>
            <p:cNvPr id="366" name="Google Shape;366;p40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367" name="Google Shape;367;p40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8" name="Google Shape;368;p40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9" name="Google Shape;369;p40"/>
          <p:cNvSpPr txBox="1"/>
          <p:nvPr/>
        </p:nvSpPr>
        <p:spPr>
          <a:xfrm>
            <a:off x="505800" y="232575"/>
            <a:ext cx="15300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Private and Entire Room Types are Prevalent Across </a:t>
            </a:r>
            <a:r>
              <a:rPr lang="en-US" sz="4500" b="1"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 Boroughs 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5" y="1656725"/>
            <a:ext cx="15978573" cy="788005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371" name="Google Shape;371;p40"/>
          <p:cNvSpPr/>
          <p:nvPr/>
        </p:nvSpPr>
        <p:spPr>
          <a:xfrm>
            <a:off x="16145250" y="175"/>
            <a:ext cx="4041255" cy="1028661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1"/>
          <p:cNvGrpSpPr/>
          <p:nvPr/>
        </p:nvGrpSpPr>
        <p:grpSpPr>
          <a:xfrm>
            <a:off x="-4067266" y="-4167079"/>
            <a:ext cx="5924746" cy="5554642"/>
            <a:chOff x="0" y="-66675"/>
            <a:chExt cx="606795" cy="568890"/>
          </a:xfrm>
        </p:grpSpPr>
        <p:sp>
          <p:nvSpPr>
            <p:cNvPr id="377" name="Google Shape;377;p41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378" name="Google Shape;378;p41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9" name="Google Shape;379;p41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41"/>
          <p:cNvSpPr txBox="1"/>
          <p:nvPr/>
        </p:nvSpPr>
        <p:spPr>
          <a:xfrm>
            <a:off x="466925" y="131475"/>
            <a:ext cx="14977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The Average Reviews of </a:t>
            </a:r>
            <a:r>
              <a:rPr lang="en-US" sz="4500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P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rivate</a:t>
            </a:r>
            <a:r>
              <a:rPr lang="en-US" sz="4500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R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oom</a:t>
            </a:r>
            <a:r>
              <a:rPr lang="en-US" sz="4500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T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ype</a:t>
            </a:r>
            <a:r>
              <a:rPr lang="en-US" sz="4500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is Nearly </a:t>
            </a:r>
            <a:r>
              <a:rPr lang="en-US" sz="4500" b="1">
                <a:latin typeface="League Spartan"/>
                <a:ea typeface="League Spartan"/>
                <a:cs typeface="League Spartan"/>
                <a:sym typeface="League Spartan"/>
              </a:rPr>
              <a:t>25</a:t>
            </a:r>
            <a:endParaRPr sz="4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81" name="Google Shape;3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338" y="1387576"/>
            <a:ext cx="11239498" cy="78375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382" name="Google Shape;382;p41"/>
          <p:cNvSpPr/>
          <p:nvPr/>
        </p:nvSpPr>
        <p:spPr>
          <a:xfrm>
            <a:off x="14655800" y="0"/>
            <a:ext cx="8070373" cy="11838463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2"/>
          <p:cNvGrpSpPr/>
          <p:nvPr/>
        </p:nvGrpSpPr>
        <p:grpSpPr>
          <a:xfrm>
            <a:off x="-4147716" y="-4188254"/>
            <a:ext cx="5924746" cy="5554642"/>
            <a:chOff x="0" y="-66675"/>
            <a:chExt cx="606795" cy="568890"/>
          </a:xfrm>
        </p:grpSpPr>
        <p:sp>
          <p:nvSpPr>
            <p:cNvPr id="388" name="Google Shape;388;p42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389" name="Google Shape;389;p42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0" name="Google Shape;390;p42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1" name="Google Shape;391;p42"/>
          <p:cNvSpPr/>
          <p:nvPr/>
        </p:nvSpPr>
        <p:spPr>
          <a:xfrm>
            <a:off x="13970001" y="-355375"/>
            <a:ext cx="8070374" cy="12193780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392" name="Google Shape;392;p42"/>
          <p:cNvSpPr/>
          <p:nvPr/>
        </p:nvSpPr>
        <p:spPr>
          <a:xfrm>
            <a:off x="1161239" y="1470137"/>
            <a:ext cx="12843682" cy="8157572"/>
          </a:xfrm>
          <a:custGeom>
            <a:avLst/>
            <a:gdLst/>
            <a:ahLst/>
            <a:cxnLst/>
            <a:rect l="l" t="t" r="r" b="b"/>
            <a:pathLst>
              <a:path w="10484638" h="6972284" extrusionOk="0">
                <a:moveTo>
                  <a:pt x="0" y="0"/>
                </a:moveTo>
                <a:lnTo>
                  <a:pt x="10484638" y="0"/>
                </a:lnTo>
                <a:lnTo>
                  <a:pt x="10484638" y="6972284"/>
                </a:lnTo>
                <a:lnTo>
                  <a:pt x="0" y="6972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393" name="Google Shape;393;p42"/>
          <p:cNvSpPr txBox="1"/>
          <p:nvPr/>
        </p:nvSpPr>
        <p:spPr>
          <a:xfrm>
            <a:off x="485875" y="282550"/>
            <a:ext cx="15417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Silver Lake Neighborhood Has Nearly Equal Distribution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394" name="Google Shape;394;p42"/>
          <p:cNvSpPr/>
          <p:nvPr/>
        </p:nvSpPr>
        <p:spPr>
          <a:xfrm>
            <a:off x="6728300" y="7194425"/>
            <a:ext cx="2249400" cy="2006400"/>
          </a:xfrm>
          <a:prstGeom prst="rect">
            <a:avLst/>
          </a:prstGeom>
          <a:noFill/>
          <a:ln w="28575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43"/>
          <p:cNvGrpSpPr/>
          <p:nvPr/>
        </p:nvGrpSpPr>
        <p:grpSpPr>
          <a:xfrm>
            <a:off x="-2962366" y="-4167077"/>
            <a:ext cx="5924731" cy="5554629"/>
            <a:chOff x="0" y="-66675"/>
            <a:chExt cx="606795" cy="568890"/>
          </a:xfrm>
        </p:grpSpPr>
        <p:sp>
          <p:nvSpPr>
            <p:cNvPr id="400" name="Google Shape;400;p43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01" name="Google Shape;401;p43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2" name="Google Shape;402;p43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3" name="Google Shape;403;p43"/>
          <p:cNvGrpSpPr/>
          <p:nvPr/>
        </p:nvGrpSpPr>
        <p:grpSpPr>
          <a:xfrm>
            <a:off x="7930690" y="-1618803"/>
            <a:ext cx="14732382" cy="13812088"/>
            <a:chOff x="0" y="-66675"/>
            <a:chExt cx="606795" cy="568890"/>
          </a:xfrm>
        </p:grpSpPr>
        <p:sp>
          <p:nvSpPr>
            <p:cNvPr id="404" name="Google Shape;404;p43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05" name="Google Shape;405;p43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43"/>
          <p:cNvSpPr/>
          <p:nvPr/>
        </p:nvSpPr>
        <p:spPr>
          <a:xfrm>
            <a:off x="6660900" y="1569687"/>
            <a:ext cx="6334012" cy="7147631"/>
          </a:xfrm>
          <a:custGeom>
            <a:avLst/>
            <a:gdLst/>
            <a:ahLst/>
            <a:cxnLst/>
            <a:rect l="l" t="t" r="r" b="b"/>
            <a:pathLst>
              <a:path w="6075791" h="6527517" extrusionOk="0">
                <a:moveTo>
                  <a:pt x="0" y="0"/>
                </a:moveTo>
                <a:lnTo>
                  <a:pt x="6075791" y="0"/>
                </a:lnTo>
                <a:lnTo>
                  <a:pt x="6075791" y="6527517"/>
                </a:lnTo>
                <a:lnTo>
                  <a:pt x="0" y="6527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7433"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407" name="Google Shape;407;p43"/>
          <p:cNvSpPr txBox="1"/>
          <p:nvPr/>
        </p:nvSpPr>
        <p:spPr>
          <a:xfrm>
            <a:off x="1229151" y="4315950"/>
            <a:ext cx="44574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</a:t>
            </a:r>
            <a:r>
              <a:rPr lang="en-US" sz="8250">
                <a:latin typeface="League Spartan"/>
                <a:ea typeface="League Spartan"/>
                <a:cs typeface="League Spartan"/>
                <a:sym typeface="League Spartan"/>
              </a:rPr>
              <a:t>ricing</a:t>
            </a:r>
            <a:r>
              <a:rPr lang="en-US" sz="825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</a:t>
            </a:r>
            <a:r>
              <a:rPr lang="en-US" sz="8250">
                <a:latin typeface="League Spartan"/>
                <a:ea typeface="League Spartan"/>
                <a:cs typeface="League Spartan"/>
                <a:sym typeface="League Spartan"/>
              </a:rPr>
              <a:t>nalysis</a:t>
            </a:r>
            <a:endParaRPr sz="825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A8DA48A0-EA6B-C125-2BD6-B839FFC4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>
            <a:extLst>
              <a:ext uri="{FF2B5EF4-FFF2-40B4-BE49-F238E27FC236}">
                <a16:creationId xmlns:a16="http://schemas.microsoft.com/office/drawing/2014/main" id="{174A4D6E-58B6-84FB-F05B-7DD9C08B9CEA}"/>
              </a:ext>
            </a:extLst>
          </p:cNvPr>
          <p:cNvSpPr txBox="1"/>
          <p:nvPr/>
        </p:nvSpPr>
        <p:spPr>
          <a:xfrm>
            <a:off x="466294" y="686983"/>
            <a:ext cx="14574600" cy="985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5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Preview</a:t>
            </a:r>
            <a:endParaRPr sz="6405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236" name="Google Shape;236;p30">
            <a:extLst>
              <a:ext uri="{FF2B5EF4-FFF2-40B4-BE49-F238E27FC236}">
                <a16:creationId xmlns:a16="http://schemas.microsoft.com/office/drawing/2014/main" id="{E58BC026-4135-393E-3A23-97F487051E99}"/>
              </a:ext>
            </a:extLst>
          </p:cNvPr>
          <p:cNvCxnSpPr>
            <a:cxnSpLocks/>
          </p:cNvCxnSpPr>
          <p:nvPr/>
        </p:nvCxnSpPr>
        <p:spPr>
          <a:xfrm>
            <a:off x="1052945" y="5486496"/>
            <a:ext cx="1986958" cy="0"/>
          </a:xfrm>
          <a:prstGeom prst="straightConnector1">
            <a:avLst/>
          </a:prstGeom>
          <a:noFill/>
          <a:ln w="19050" cap="rnd" cmpd="sng">
            <a:solidFill>
              <a:srgbClr val="A28D8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30">
            <a:extLst>
              <a:ext uri="{FF2B5EF4-FFF2-40B4-BE49-F238E27FC236}">
                <a16:creationId xmlns:a16="http://schemas.microsoft.com/office/drawing/2014/main" id="{DD2FAE17-7265-51ED-C05D-94812A54B175}"/>
              </a:ext>
            </a:extLst>
          </p:cNvPr>
          <p:cNvCxnSpPr/>
          <p:nvPr/>
        </p:nvCxnSpPr>
        <p:spPr>
          <a:xfrm>
            <a:off x="381000" y="5488596"/>
            <a:ext cx="2467200" cy="7800"/>
          </a:xfrm>
          <a:prstGeom prst="straightConnector1">
            <a:avLst/>
          </a:prstGeom>
          <a:noFill/>
          <a:ln w="561975" cap="rnd" cmpd="sng">
            <a:solidFill>
              <a:srgbClr val="EBAC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30">
            <a:extLst>
              <a:ext uri="{FF2B5EF4-FFF2-40B4-BE49-F238E27FC236}">
                <a16:creationId xmlns:a16="http://schemas.microsoft.com/office/drawing/2014/main" id="{C13E89DB-40EE-7567-EFCD-1706B8C0DE53}"/>
              </a:ext>
            </a:extLst>
          </p:cNvPr>
          <p:cNvSpPr txBox="1"/>
          <p:nvPr/>
        </p:nvSpPr>
        <p:spPr>
          <a:xfrm>
            <a:off x="0" y="5210170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</a:t>
            </a:r>
            <a:endParaRPr sz="2500" dirty="0"/>
          </a:p>
        </p:txBody>
      </p:sp>
      <p:cxnSp>
        <p:nvCxnSpPr>
          <p:cNvPr id="245" name="Google Shape;245;p30">
            <a:extLst>
              <a:ext uri="{FF2B5EF4-FFF2-40B4-BE49-F238E27FC236}">
                <a16:creationId xmlns:a16="http://schemas.microsoft.com/office/drawing/2014/main" id="{0E322DD8-84CB-D195-D0E8-128FC6601A6D}"/>
              </a:ext>
            </a:extLst>
          </p:cNvPr>
          <p:cNvCxnSpPr/>
          <p:nvPr/>
        </p:nvCxnSpPr>
        <p:spPr>
          <a:xfrm>
            <a:off x="1623623" y="4296255"/>
            <a:ext cx="0" cy="805200"/>
          </a:xfrm>
          <a:prstGeom prst="straightConnector1">
            <a:avLst/>
          </a:prstGeom>
          <a:noFill/>
          <a:ln w="19050" cap="rnd" cmpd="sng">
            <a:solidFill>
              <a:srgbClr val="EBACA9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247" name="Google Shape;247;p30">
            <a:extLst>
              <a:ext uri="{FF2B5EF4-FFF2-40B4-BE49-F238E27FC236}">
                <a16:creationId xmlns:a16="http://schemas.microsoft.com/office/drawing/2014/main" id="{C5A6945F-B85E-EBE7-6B99-45C372C19D8E}"/>
              </a:ext>
            </a:extLst>
          </p:cNvPr>
          <p:cNvSpPr txBox="1"/>
          <p:nvPr/>
        </p:nvSpPr>
        <p:spPr>
          <a:xfrm>
            <a:off x="207303" y="2989735"/>
            <a:ext cx="28326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explanation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58788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4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3" name="Google Shape;413;p44"/>
          <p:cNvSpPr txBox="1"/>
          <p:nvPr/>
        </p:nvSpPr>
        <p:spPr>
          <a:xfrm>
            <a:off x="477950" y="325300"/>
            <a:ext cx="1528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Manhattan Listings Command Close to </a:t>
            </a:r>
            <a:r>
              <a:rPr lang="en-US" sz="4500" b="1">
                <a:latin typeface="League Spartan"/>
                <a:ea typeface="League Spartan"/>
                <a:cs typeface="League Spartan"/>
                <a:sym typeface="League Spartan"/>
              </a:rPr>
              <a:t>$200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 Average Price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cxnSp>
        <p:nvCxnSpPr>
          <p:cNvPr id="414" name="Google Shape;414;p44"/>
          <p:cNvCxnSpPr/>
          <p:nvPr/>
        </p:nvCxnSpPr>
        <p:spPr>
          <a:xfrm rot="10800000" flipH="1">
            <a:off x="2765500" y="2123325"/>
            <a:ext cx="11898900" cy="25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5" name="Google Shape;415;p44"/>
          <p:cNvSpPr/>
          <p:nvPr/>
        </p:nvSpPr>
        <p:spPr>
          <a:xfrm>
            <a:off x="14499176" y="-355375"/>
            <a:ext cx="8070374" cy="12193780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pic>
        <p:nvPicPr>
          <p:cNvPr id="416" name="Google Shape;4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025" y="1366400"/>
            <a:ext cx="12691348" cy="842165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grpSp>
        <p:nvGrpSpPr>
          <p:cNvPr id="417" name="Google Shape;417;p44"/>
          <p:cNvGrpSpPr/>
          <p:nvPr/>
        </p:nvGrpSpPr>
        <p:grpSpPr>
          <a:xfrm>
            <a:off x="-4147716" y="-4188254"/>
            <a:ext cx="5924746" cy="5554642"/>
            <a:chOff x="0" y="-66675"/>
            <a:chExt cx="606795" cy="568890"/>
          </a:xfrm>
        </p:grpSpPr>
        <p:sp>
          <p:nvSpPr>
            <p:cNvPr id="418" name="Google Shape;418;p44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19" name="Google Shape;419;p44"/>
            <p:cNvSpPr txBox="1"/>
            <p:nvPr/>
          </p:nvSpPr>
          <p:spPr>
            <a:xfrm>
              <a:off x="101600" y="-66675"/>
              <a:ext cx="4035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20" name="Google Shape;420;p44"/>
          <p:cNvCxnSpPr/>
          <p:nvPr/>
        </p:nvCxnSpPr>
        <p:spPr>
          <a:xfrm>
            <a:off x="2870200" y="3746500"/>
            <a:ext cx="11556900" cy="84600"/>
          </a:xfrm>
          <a:prstGeom prst="straightConnector1">
            <a:avLst/>
          </a:prstGeom>
          <a:noFill/>
          <a:ln w="19050" cap="flat" cmpd="sng">
            <a:solidFill>
              <a:srgbClr val="FF313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21" name="Google Shape;421;p44"/>
          <p:cNvSpPr txBox="1"/>
          <p:nvPr/>
        </p:nvSpPr>
        <p:spPr>
          <a:xfrm>
            <a:off x="9674050" y="2707950"/>
            <a:ext cx="8586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29%</a:t>
            </a:r>
            <a:endParaRPr sz="21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" name="Google Shape;426;p45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45"/>
          <p:cNvSpPr txBox="1"/>
          <p:nvPr/>
        </p:nvSpPr>
        <p:spPr>
          <a:xfrm>
            <a:off x="476900" y="196925"/>
            <a:ext cx="15937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Mid-range Priced Apartments </a:t>
            </a:r>
            <a:r>
              <a:rPr lang="en-US" sz="4500" b="1">
                <a:latin typeface="League Spartan"/>
                <a:ea typeface="League Spartan"/>
                <a:cs typeface="League Spartan"/>
                <a:sym typeface="League Spartan"/>
              </a:rPr>
              <a:t>($0–$300)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 Dominate Listings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15219375" y="0"/>
            <a:ext cx="8070373" cy="11797030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pic>
        <p:nvPicPr>
          <p:cNvPr id="429" name="Google Shape;4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475" y="1526950"/>
            <a:ext cx="12108701" cy="819117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430" name="Google Shape;430;p45"/>
          <p:cNvSpPr/>
          <p:nvPr/>
        </p:nvSpPr>
        <p:spPr>
          <a:xfrm>
            <a:off x="-4093716" y="-3278139"/>
            <a:ext cx="5925353" cy="490412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46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6" name="Google Shape;436;p46"/>
          <p:cNvSpPr txBox="1"/>
          <p:nvPr/>
        </p:nvSpPr>
        <p:spPr>
          <a:xfrm>
            <a:off x="491625" y="224975"/>
            <a:ext cx="15839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Lower-priced Listings Have Most Reviews Across Boroughs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437" name="Google Shape;4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375" y="1261163"/>
            <a:ext cx="12031319" cy="859463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438" name="Google Shape;438;p46"/>
          <p:cNvSpPr/>
          <p:nvPr/>
        </p:nvSpPr>
        <p:spPr>
          <a:xfrm>
            <a:off x="15219375" y="0"/>
            <a:ext cx="8070373" cy="11797030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439" name="Google Shape;439;p46"/>
          <p:cNvSpPr/>
          <p:nvPr/>
        </p:nvSpPr>
        <p:spPr>
          <a:xfrm>
            <a:off x="-4093716" y="-3278139"/>
            <a:ext cx="5925353" cy="490412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440" name="Google Shape;440;p46"/>
          <p:cNvSpPr/>
          <p:nvPr/>
        </p:nvSpPr>
        <p:spPr>
          <a:xfrm>
            <a:off x="3702550" y="2309325"/>
            <a:ext cx="1603200" cy="7157100"/>
          </a:xfrm>
          <a:prstGeom prst="rect">
            <a:avLst/>
          </a:prstGeom>
          <a:noFill/>
          <a:ln w="28575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47"/>
          <p:cNvGrpSpPr/>
          <p:nvPr/>
        </p:nvGrpSpPr>
        <p:grpSpPr>
          <a:xfrm>
            <a:off x="-3971916" y="-4167079"/>
            <a:ext cx="5924746" cy="5554642"/>
            <a:chOff x="0" y="-66675"/>
            <a:chExt cx="606795" cy="568890"/>
          </a:xfrm>
        </p:grpSpPr>
        <p:sp>
          <p:nvSpPr>
            <p:cNvPr id="446" name="Google Shape;446;p47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47" name="Google Shape;447;p47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8" name="Google Shape;448;p47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9" name="Google Shape;449;p47"/>
          <p:cNvSpPr txBox="1"/>
          <p:nvPr/>
        </p:nvSpPr>
        <p:spPr>
          <a:xfrm>
            <a:off x="484550" y="224000"/>
            <a:ext cx="17522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Silver Lake Listings Have the Least Average Price in Staten Island at </a:t>
            </a:r>
            <a:r>
              <a:rPr lang="en-US" sz="4500" b="1">
                <a:latin typeface="League Spartan"/>
                <a:ea typeface="League Spartan"/>
                <a:cs typeface="League Spartan"/>
                <a:sym typeface="League Spartan"/>
              </a:rPr>
              <a:t>$70</a:t>
            </a:r>
            <a:endParaRPr sz="4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450" name="Google Shape;4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875" y="1387563"/>
            <a:ext cx="13019095" cy="859463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451" name="Google Shape;451;p47"/>
          <p:cNvSpPr/>
          <p:nvPr/>
        </p:nvSpPr>
        <p:spPr>
          <a:xfrm>
            <a:off x="15193750" y="0"/>
            <a:ext cx="9531232" cy="12193780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452" name="Google Shape;452;p47"/>
          <p:cNvSpPr/>
          <p:nvPr/>
        </p:nvSpPr>
        <p:spPr>
          <a:xfrm>
            <a:off x="12419425" y="5311325"/>
            <a:ext cx="2349600" cy="4245000"/>
          </a:xfrm>
          <a:prstGeom prst="rect">
            <a:avLst/>
          </a:prstGeom>
          <a:noFill/>
          <a:ln w="28575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48"/>
          <p:cNvGrpSpPr/>
          <p:nvPr/>
        </p:nvGrpSpPr>
        <p:grpSpPr>
          <a:xfrm>
            <a:off x="-2962366" y="-4167077"/>
            <a:ext cx="5924731" cy="5554629"/>
            <a:chOff x="0" y="-66675"/>
            <a:chExt cx="606795" cy="568890"/>
          </a:xfrm>
        </p:grpSpPr>
        <p:sp>
          <p:nvSpPr>
            <p:cNvPr id="458" name="Google Shape;458;p48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59" name="Google Shape;459;p48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0" name="Google Shape;460;p48"/>
          <p:cNvCxnSpPr/>
          <p:nvPr/>
        </p:nvCxnSpPr>
        <p:spPr>
          <a:xfrm>
            <a:off x="480249" y="10244138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1" name="Google Shape;461;p48"/>
          <p:cNvGrpSpPr/>
          <p:nvPr/>
        </p:nvGrpSpPr>
        <p:grpSpPr>
          <a:xfrm>
            <a:off x="7930690" y="-1618803"/>
            <a:ext cx="14732382" cy="13812088"/>
            <a:chOff x="0" y="-66675"/>
            <a:chExt cx="606795" cy="568890"/>
          </a:xfrm>
        </p:grpSpPr>
        <p:sp>
          <p:nvSpPr>
            <p:cNvPr id="462" name="Google Shape;462;p48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63" name="Google Shape;463;p48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48"/>
          <p:cNvSpPr/>
          <p:nvPr/>
        </p:nvSpPr>
        <p:spPr>
          <a:xfrm>
            <a:off x="8318975" y="1764625"/>
            <a:ext cx="6971135" cy="6729082"/>
          </a:xfrm>
          <a:custGeom>
            <a:avLst/>
            <a:gdLst/>
            <a:ahLst/>
            <a:cxnLst/>
            <a:rect l="l" t="t" r="r" b="b"/>
            <a:pathLst>
              <a:path w="6454755" h="6454755" extrusionOk="0">
                <a:moveTo>
                  <a:pt x="0" y="0"/>
                </a:moveTo>
                <a:lnTo>
                  <a:pt x="6454755" y="0"/>
                </a:lnTo>
                <a:lnTo>
                  <a:pt x="6454755" y="6454755"/>
                </a:lnTo>
                <a:lnTo>
                  <a:pt x="0" y="6454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465" name="Google Shape;465;p48"/>
          <p:cNvSpPr txBox="1"/>
          <p:nvPr/>
        </p:nvSpPr>
        <p:spPr>
          <a:xfrm>
            <a:off x="-304800" y="4292007"/>
            <a:ext cx="91440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0">
                <a:latin typeface="League Spartan"/>
                <a:ea typeface="League Spartan"/>
                <a:cs typeface="League Spartan"/>
                <a:sym typeface="League Spartan"/>
              </a:rPr>
              <a:t>Minimum Nights Analysis</a:t>
            </a:r>
            <a:endParaRPr sz="825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49"/>
          <p:cNvGrpSpPr/>
          <p:nvPr/>
        </p:nvGrpSpPr>
        <p:grpSpPr>
          <a:xfrm>
            <a:off x="-4105366" y="-4167079"/>
            <a:ext cx="5924746" cy="5554642"/>
            <a:chOff x="0" y="-66675"/>
            <a:chExt cx="606795" cy="568890"/>
          </a:xfrm>
        </p:grpSpPr>
        <p:sp>
          <p:nvSpPr>
            <p:cNvPr id="471" name="Google Shape;471;p49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72" name="Google Shape;472;p49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3" name="Google Shape;473;p49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4" name="Google Shape;474;p49"/>
          <p:cNvSpPr/>
          <p:nvPr/>
        </p:nvSpPr>
        <p:spPr>
          <a:xfrm>
            <a:off x="14469850" y="0"/>
            <a:ext cx="9531232" cy="12193780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475" name="Google Shape;475;p49"/>
          <p:cNvSpPr txBox="1"/>
          <p:nvPr/>
        </p:nvSpPr>
        <p:spPr>
          <a:xfrm>
            <a:off x="481150" y="129825"/>
            <a:ext cx="17407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Brooklyn and Manhattan Dominate Short-Term Apartment Listings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476" name="Google Shape;4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75" y="1269400"/>
            <a:ext cx="12977874" cy="85946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477" name="Google Shape;477;p49"/>
          <p:cNvSpPr/>
          <p:nvPr/>
        </p:nvSpPr>
        <p:spPr>
          <a:xfrm>
            <a:off x="2938850" y="3473525"/>
            <a:ext cx="973500" cy="6012000"/>
          </a:xfrm>
          <a:prstGeom prst="rect">
            <a:avLst/>
          </a:prstGeom>
          <a:noFill/>
          <a:ln w="28575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0"/>
          <p:cNvGrpSpPr/>
          <p:nvPr/>
        </p:nvGrpSpPr>
        <p:grpSpPr>
          <a:xfrm>
            <a:off x="-4105366" y="-4167079"/>
            <a:ext cx="5924746" cy="5554642"/>
            <a:chOff x="0" y="-66675"/>
            <a:chExt cx="606795" cy="568890"/>
          </a:xfrm>
        </p:grpSpPr>
        <p:sp>
          <p:nvSpPr>
            <p:cNvPr id="483" name="Google Shape;483;p50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84" name="Google Shape;484;p50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5" name="Google Shape;485;p50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6" name="Google Shape;486;p50"/>
          <p:cNvSpPr txBox="1"/>
          <p:nvPr/>
        </p:nvSpPr>
        <p:spPr>
          <a:xfrm>
            <a:off x="498000" y="234925"/>
            <a:ext cx="18037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latin typeface="League Spartan"/>
                <a:ea typeface="League Spartan"/>
                <a:cs typeface="League Spartan"/>
                <a:sym typeface="League Spartan"/>
              </a:rPr>
              <a:t>Silver Lake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 Falls Within </a:t>
            </a:r>
            <a:r>
              <a:rPr lang="en-US" sz="4500" b="1">
                <a:latin typeface="League Spartan"/>
                <a:ea typeface="League Spartan"/>
                <a:cs typeface="League Spartan"/>
                <a:sym typeface="League Spartan"/>
              </a:rPr>
              <a:t>(0-3)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 Average Minimum Nights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487" name="Google Shape;487;p50"/>
          <p:cNvSpPr/>
          <p:nvPr/>
        </p:nvSpPr>
        <p:spPr>
          <a:xfrm>
            <a:off x="14955625" y="-76200"/>
            <a:ext cx="9531232" cy="12193780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100" y="1280388"/>
            <a:ext cx="12952038" cy="859463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489" name="Google Shape;489;p50"/>
          <p:cNvSpPr/>
          <p:nvPr/>
        </p:nvSpPr>
        <p:spPr>
          <a:xfrm>
            <a:off x="2689400" y="4790525"/>
            <a:ext cx="9497100" cy="1456800"/>
          </a:xfrm>
          <a:prstGeom prst="rect">
            <a:avLst/>
          </a:prstGeom>
          <a:noFill/>
          <a:ln w="28575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51"/>
          <p:cNvGrpSpPr/>
          <p:nvPr/>
        </p:nvGrpSpPr>
        <p:grpSpPr>
          <a:xfrm>
            <a:off x="-4045966" y="-4167079"/>
            <a:ext cx="5924746" cy="5554642"/>
            <a:chOff x="0" y="-66675"/>
            <a:chExt cx="606795" cy="568890"/>
          </a:xfrm>
        </p:grpSpPr>
        <p:sp>
          <p:nvSpPr>
            <p:cNvPr id="495" name="Google Shape;495;p51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96" name="Google Shape;496;p51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7" name="Google Shape;497;p51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51"/>
          <p:cNvSpPr txBox="1"/>
          <p:nvPr/>
        </p:nvSpPr>
        <p:spPr>
          <a:xfrm>
            <a:off x="477725" y="284325"/>
            <a:ext cx="1634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Shorter Stays</a:t>
            </a:r>
            <a:r>
              <a:rPr lang="en-US" sz="4500" b="1">
                <a:latin typeface="League Spartan"/>
                <a:ea typeface="League Spartan"/>
                <a:cs typeface="League Spartan"/>
                <a:sym typeface="League Spartan"/>
              </a:rPr>
              <a:t> (0-3 days)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 Drive Higher Review Engagement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499" name="Google Shape;4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800" y="1387575"/>
            <a:ext cx="13272873" cy="83924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500" name="Google Shape;500;p51"/>
          <p:cNvSpPr/>
          <p:nvPr/>
        </p:nvSpPr>
        <p:spPr>
          <a:xfrm>
            <a:off x="14927050" y="0"/>
            <a:ext cx="9531232" cy="12193780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501" name="Google Shape;501;p51"/>
          <p:cNvSpPr txBox="1"/>
          <p:nvPr/>
        </p:nvSpPr>
        <p:spPr>
          <a:xfrm>
            <a:off x="6853850" y="8116950"/>
            <a:ext cx="6213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1"/>
          <p:cNvSpPr/>
          <p:nvPr/>
        </p:nvSpPr>
        <p:spPr>
          <a:xfrm>
            <a:off x="6256600" y="4183550"/>
            <a:ext cx="1013100" cy="37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5991300" y="4183550"/>
            <a:ext cx="6213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9.6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1"/>
          <p:cNvSpPr/>
          <p:nvPr/>
        </p:nvSpPr>
        <p:spPr>
          <a:xfrm>
            <a:off x="1820950" y="1905000"/>
            <a:ext cx="12662700" cy="1092600"/>
          </a:xfrm>
          <a:prstGeom prst="rect">
            <a:avLst/>
          </a:prstGeom>
          <a:noFill/>
          <a:ln w="28575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52"/>
          <p:cNvGrpSpPr/>
          <p:nvPr/>
        </p:nvGrpSpPr>
        <p:grpSpPr>
          <a:xfrm>
            <a:off x="-2962366" y="-4167079"/>
            <a:ext cx="5924746" cy="5554642"/>
            <a:chOff x="0" y="-66675"/>
            <a:chExt cx="606795" cy="568890"/>
          </a:xfrm>
        </p:grpSpPr>
        <p:sp>
          <p:nvSpPr>
            <p:cNvPr id="510" name="Google Shape;510;p52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11" name="Google Shape;511;p52"/>
            <p:cNvSpPr txBox="1"/>
            <p:nvPr/>
          </p:nvSpPr>
          <p:spPr>
            <a:xfrm>
              <a:off x="101600" y="-66675"/>
              <a:ext cx="4035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12" name="Google Shape;512;p52"/>
          <p:cNvCxnSpPr/>
          <p:nvPr/>
        </p:nvCxnSpPr>
        <p:spPr>
          <a:xfrm>
            <a:off x="480249" y="10244138"/>
            <a:ext cx="1096800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3" name="Google Shape;513;p52"/>
          <p:cNvGrpSpPr/>
          <p:nvPr/>
        </p:nvGrpSpPr>
        <p:grpSpPr>
          <a:xfrm>
            <a:off x="7930690" y="-1618802"/>
            <a:ext cx="14732376" cy="13812080"/>
            <a:chOff x="0" y="-66675"/>
            <a:chExt cx="606795" cy="568890"/>
          </a:xfrm>
        </p:grpSpPr>
        <p:sp>
          <p:nvSpPr>
            <p:cNvPr id="514" name="Google Shape;514;p52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15" name="Google Shape;515;p52"/>
            <p:cNvSpPr txBox="1"/>
            <p:nvPr/>
          </p:nvSpPr>
          <p:spPr>
            <a:xfrm>
              <a:off x="101600" y="-66675"/>
              <a:ext cx="4035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p52"/>
          <p:cNvSpPr txBox="1"/>
          <p:nvPr/>
        </p:nvSpPr>
        <p:spPr>
          <a:xfrm>
            <a:off x="0" y="4315944"/>
            <a:ext cx="91440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0">
                <a:latin typeface="League Spartan"/>
                <a:ea typeface="League Spartan"/>
                <a:cs typeface="League Spartan"/>
                <a:sym typeface="League Spartan"/>
              </a:rPr>
              <a:t>Limitations</a:t>
            </a:r>
            <a:endParaRPr sz="825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517" name="Google Shape;517;p52" descr="Page 2 | latest royalty free limitation images | Peakpx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875" y="1695875"/>
            <a:ext cx="7232850" cy="67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3"/>
          <p:cNvSpPr txBox="1"/>
          <p:nvPr/>
        </p:nvSpPr>
        <p:spPr>
          <a:xfrm>
            <a:off x="854881" y="473694"/>
            <a:ext cx="84252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69" b="1" i="0" u="none" strike="noStrike" cap="none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Limitations</a:t>
            </a:r>
            <a:endParaRPr sz="2500" b="1"/>
          </a:p>
        </p:txBody>
      </p:sp>
      <p:cxnSp>
        <p:nvCxnSpPr>
          <p:cNvPr id="523" name="Google Shape;523;p53"/>
          <p:cNvCxnSpPr/>
          <p:nvPr/>
        </p:nvCxnSpPr>
        <p:spPr>
          <a:xfrm>
            <a:off x="854863" y="9850956"/>
            <a:ext cx="2050200" cy="0"/>
          </a:xfrm>
          <a:prstGeom prst="straightConnector1">
            <a:avLst/>
          </a:prstGeom>
          <a:noFill/>
          <a:ln w="857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53"/>
          <p:cNvSpPr txBox="1"/>
          <p:nvPr/>
        </p:nvSpPr>
        <p:spPr>
          <a:xfrm>
            <a:off x="2409463" y="2744204"/>
            <a:ext cx="121365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49488" marR="0" lvl="1" indent="-449535" algn="l" rtl="0">
              <a:lnSpc>
                <a:spcPct val="203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eague Spartan"/>
              <a:buChar char="•"/>
            </a:pPr>
            <a:r>
              <a:rPr lang="en-US" sz="4000">
                <a:latin typeface="League Spartan"/>
                <a:ea typeface="League Spartan"/>
                <a:cs typeface="League Spartan"/>
                <a:sym typeface="League Spartan"/>
              </a:rPr>
              <a:t>NYC</a:t>
            </a:r>
            <a:r>
              <a:rPr lang="en-US" sz="400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</a:t>
            </a:r>
            <a:r>
              <a:rPr lang="en-US" sz="4000">
                <a:latin typeface="League Spartan"/>
                <a:ea typeface="League Spartan"/>
                <a:cs typeface="League Spartan"/>
                <a:sym typeface="League Spartan"/>
              </a:rPr>
              <a:t>Specific Data</a:t>
            </a:r>
            <a:endParaRPr sz="40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949488" marR="0" lvl="1" indent="-449535" algn="l" rtl="0">
              <a:lnSpc>
                <a:spcPct val="203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eague Spartan"/>
              <a:buChar char="•"/>
            </a:pPr>
            <a:r>
              <a:rPr lang="en-US" sz="4000">
                <a:latin typeface="League Spartan"/>
                <a:ea typeface="League Spartan"/>
                <a:cs typeface="League Spartan"/>
                <a:sym typeface="League Spartan"/>
              </a:rPr>
              <a:t>Static Dataset</a:t>
            </a:r>
            <a:endParaRPr sz="40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949488" marR="0" lvl="1" indent="-449535" algn="l" rtl="0">
              <a:lnSpc>
                <a:spcPct val="203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eague Spartan"/>
              <a:buChar char="•"/>
            </a:pPr>
            <a:r>
              <a:rPr lang="en-US" sz="4000">
                <a:latin typeface="League Spartan"/>
                <a:ea typeface="League Spartan"/>
                <a:cs typeface="League Spartan"/>
                <a:sym typeface="League Spartan"/>
              </a:rPr>
              <a:t>Review Bias</a:t>
            </a:r>
            <a:endParaRPr sz="40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949488" marR="0" lvl="1" indent="-449535" algn="l" rtl="0">
              <a:lnSpc>
                <a:spcPct val="203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eague Spartan"/>
              <a:buChar char="•"/>
            </a:pPr>
            <a:r>
              <a:rPr lang="en-US" sz="4000">
                <a:latin typeface="League Spartan"/>
                <a:ea typeface="League Spartan"/>
                <a:cs typeface="League Spartan"/>
                <a:sym typeface="League Spartan"/>
              </a:rPr>
              <a:t>Price Vs. Popularity</a:t>
            </a:r>
            <a:endParaRPr sz="40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20302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97"/>
          </a:p>
        </p:txBody>
      </p:sp>
      <p:sp>
        <p:nvSpPr>
          <p:cNvPr id="525" name="Google Shape;525;p53"/>
          <p:cNvSpPr/>
          <p:nvPr/>
        </p:nvSpPr>
        <p:spPr>
          <a:xfrm>
            <a:off x="-4054941" y="-3516064"/>
            <a:ext cx="5925353" cy="490412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grpSp>
        <p:nvGrpSpPr>
          <p:cNvPr id="526" name="Google Shape;526;p53"/>
          <p:cNvGrpSpPr/>
          <p:nvPr/>
        </p:nvGrpSpPr>
        <p:grpSpPr>
          <a:xfrm>
            <a:off x="14216400" y="-2088104"/>
            <a:ext cx="5924746" cy="12901799"/>
            <a:chOff x="0" y="-66675"/>
            <a:chExt cx="606795" cy="568890"/>
          </a:xfrm>
        </p:grpSpPr>
        <p:sp>
          <p:nvSpPr>
            <p:cNvPr id="527" name="Google Shape;527;p53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28" name="Google Shape;528;p53"/>
            <p:cNvSpPr txBox="1"/>
            <p:nvPr/>
          </p:nvSpPr>
          <p:spPr>
            <a:xfrm>
              <a:off x="101600" y="-66675"/>
              <a:ext cx="4035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F6AA43E6-3CE9-3973-5B7C-EE3C9700D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>
            <a:extLst>
              <a:ext uri="{FF2B5EF4-FFF2-40B4-BE49-F238E27FC236}">
                <a16:creationId xmlns:a16="http://schemas.microsoft.com/office/drawing/2014/main" id="{A9D7B9A1-66CD-4658-4AB4-D81681CFA12E}"/>
              </a:ext>
            </a:extLst>
          </p:cNvPr>
          <p:cNvSpPr txBox="1"/>
          <p:nvPr/>
        </p:nvSpPr>
        <p:spPr>
          <a:xfrm>
            <a:off x="466294" y="686983"/>
            <a:ext cx="14574600" cy="985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5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Preview</a:t>
            </a:r>
            <a:endParaRPr sz="6405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236" name="Google Shape;236;p30">
            <a:extLst>
              <a:ext uri="{FF2B5EF4-FFF2-40B4-BE49-F238E27FC236}">
                <a16:creationId xmlns:a16="http://schemas.microsoft.com/office/drawing/2014/main" id="{9796973B-5EB9-799F-81FD-0C832C02A048}"/>
              </a:ext>
            </a:extLst>
          </p:cNvPr>
          <p:cNvCxnSpPr>
            <a:cxnSpLocks/>
          </p:cNvCxnSpPr>
          <p:nvPr/>
        </p:nvCxnSpPr>
        <p:spPr>
          <a:xfrm>
            <a:off x="1052945" y="5486496"/>
            <a:ext cx="5463358" cy="0"/>
          </a:xfrm>
          <a:prstGeom prst="straightConnector1">
            <a:avLst/>
          </a:prstGeom>
          <a:noFill/>
          <a:ln w="19050" cap="rnd" cmpd="sng">
            <a:solidFill>
              <a:srgbClr val="A28D8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30">
            <a:extLst>
              <a:ext uri="{FF2B5EF4-FFF2-40B4-BE49-F238E27FC236}">
                <a16:creationId xmlns:a16="http://schemas.microsoft.com/office/drawing/2014/main" id="{E5743FC2-1DDC-5837-E0D1-7A7AE8A9BBF0}"/>
              </a:ext>
            </a:extLst>
          </p:cNvPr>
          <p:cNvCxnSpPr/>
          <p:nvPr/>
        </p:nvCxnSpPr>
        <p:spPr>
          <a:xfrm>
            <a:off x="381000" y="5488596"/>
            <a:ext cx="2467200" cy="7800"/>
          </a:xfrm>
          <a:prstGeom prst="straightConnector1">
            <a:avLst/>
          </a:prstGeom>
          <a:noFill/>
          <a:ln w="561975" cap="rnd" cmpd="sng">
            <a:solidFill>
              <a:srgbClr val="EBAC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031C7469-83DE-7638-5F61-8067B6BC8FAC}"/>
              </a:ext>
            </a:extLst>
          </p:cNvPr>
          <p:cNvCxnSpPr/>
          <p:nvPr/>
        </p:nvCxnSpPr>
        <p:spPr>
          <a:xfrm rot="10800000" flipH="1">
            <a:off x="3735344" y="5486496"/>
            <a:ext cx="2627400" cy="2100"/>
          </a:xfrm>
          <a:prstGeom prst="straightConnector1">
            <a:avLst/>
          </a:prstGeom>
          <a:noFill/>
          <a:ln w="561975" cap="rnd" cmpd="sng">
            <a:solidFill>
              <a:srgbClr val="C2D4B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30">
            <a:extLst>
              <a:ext uri="{FF2B5EF4-FFF2-40B4-BE49-F238E27FC236}">
                <a16:creationId xmlns:a16="http://schemas.microsoft.com/office/drawing/2014/main" id="{66A79314-6C4D-A2E7-5FA8-183ACAB2B137}"/>
              </a:ext>
            </a:extLst>
          </p:cNvPr>
          <p:cNvSpPr txBox="1"/>
          <p:nvPr/>
        </p:nvSpPr>
        <p:spPr>
          <a:xfrm>
            <a:off x="3488367" y="5213127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Analysis</a:t>
            </a:r>
            <a:endParaRPr sz="2500" dirty="0"/>
          </a:p>
        </p:txBody>
      </p:sp>
      <p:sp>
        <p:nvSpPr>
          <p:cNvPr id="243" name="Google Shape;243;p30">
            <a:extLst>
              <a:ext uri="{FF2B5EF4-FFF2-40B4-BE49-F238E27FC236}">
                <a16:creationId xmlns:a16="http://schemas.microsoft.com/office/drawing/2014/main" id="{A2C308F9-F5FB-5A41-2332-01861676A759}"/>
              </a:ext>
            </a:extLst>
          </p:cNvPr>
          <p:cNvSpPr txBox="1"/>
          <p:nvPr/>
        </p:nvSpPr>
        <p:spPr>
          <a:xfrm>
            <a:off x="0" y="5210170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</a:t>
            </a:r>
            <a:endParaRPr sz="2500" dirty="0"/>
          </a:p>
        </p:txBody>
      </p:sp>
      <p:cxnSp>
        <p:nvCxnSpPr>
          <p:cNvPr id="245" name="Google Shape;245;p30">
            <a:extLst>
              <a:ext uri="{FF2B5EF4-FFF2-40B4-BE49-F238E27FC236}">
                <a16:creationId xmlns:a16="http://schemas.microsoft.com/office/drawing/2014/main" id="{5379820D-F6AB-5FB7-5871-754684E2C845}"/>
              </a:ext>
            </a:extLst>
          </p:cNvPr>
          <p:cNvCxnSpPr/>
          <p:nvPr/>
        </p:nvCxnSpPr>
        <p:spPr>
          <a:xfrm>
            <a:off x="1623623" y="4296255"/>
            <a:ext cx="0" cy="805200"/>
          </a:xfrm>
          <a:prstGeom prst="straightConnector1">
            <a:avLst/>
          </a:prstGeom>
          <a:noFill/>
          <a:ln w="19050" cap="rnd" cmpd="sng">
            <a:solidFill>
              <a:srgbClr val="EBACA9"/>
            </a:solidFill>
            <a:prstDash val="solid"/>
            <a:round/>
            <a:headEnd type="oval" w="lg" len="lg"/>
            <a:tailEnd type="none" w="sm" len="sm"/>
          </a:ln>
        </p:spPr>
      </p:cxnSp>
      <p:cxnSp>
        <p:nvCxnSpPr>
          <p:cNvPr id="246" name="Google Shape;246;p30">
            <a:extLst>
              <a:ext uri="{FF2B5EF4-FFF2-40B4-BE49-F238E27FC236}">
                <a16:creationId xmlns:a16="http://schemas.microsoft.com/office/drawing/2014/main" id="{C3AB398A-4C92-D13F-0ED8-0F3A1268E4A4}"/>
              </a:ext>
            </a:extLst>
          </p:cNvPr>
          <p:cNvCxnSpPr/>
          <p:nvPr/>
        </p:nvCxnSpPr>
        <p:spPr>
          <a:xfrm rot="10800000">
            <a:off x="4968453" y="5865219"/>
            <a:ext cx="0" cy="808800"/>
          </a:xfrm>
          <a:prstGeom prst="straightConnector1">
            <a:avLst/>
          </a:prstGeom>
          <a:noFill/>
          <a:ln w="19050" cap="rnd" cmpd="sng">
            <a:solidFill>
              <a:srgbClr val="C2D4B8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247" name="Google Shape;247;p30">
            <a:extLst>
              <a:ext uri="{FF2B5EF4-FFF2-40B4-BE49-F238E27FC236}">
                <a16:creationId xmlns:a16="http://schemas.microsoft.com/office/drawing/2014/main" id="{7DC79C24-C230-DF46-DA5A-883126028185}"/>
              </a:ext>
            </a:extLst>
          </p:cNvPr>
          <p:cNvSpPr txBox="1"/>
          <p:nvPr/>
        </p:nvSpPr>
        <p:spPr>
          <a:xfrm>
            <a:off x="207303" y="2989735"/>
            <a:ext cx="28326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explanation</a:t>
            </a:r>
            <a:endParaRPr sz="2500"/>
          </a:p>
        </p:txBody>
      </p:sp>
      <p:sp>
        <p:nvSpPr>
          <p:cNvPr id="248" name="Google Shape;248;p30">
            <a:extLst>
              <a:ext uri="{FF2B5EF4-FFF2-40B4-BE49-F238E27FC236}">
                <a16:creationId xmlns:a16="http://schemas.microsoft.com/office/drawing/2014/main" id="{13BA9FC0-073B-2399-1882-4F62778A8C62}"/>
              </a:ext>
            </a:extLst>
          </p:cNvPr>
          <p:cNvSpPr txBox="1"/>
          <p:nvPr/>
        </p:nvSpPr>
        <p:spPr>
          <a:xfrm>
            <a:off x="3731749" y="6895948"/>
            <a:ext cx="4311000" cy="23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Pricing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525138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54"/>
          <p:cNvGrpSpPr/>
          <p:nvPr/>
        </p:nvGrpSpPr>
        <p:grpSpPr>
          <a:xfrm>
            <a:off x="-2962366" y="-4167079"/>
            <a:ext cx="5924746" cy="5554642"/>
            <a:chOff x="0" y="-66675"/>
            <a:chExt cx="606795" cy="568890"/>
          </a:xfrm>
        </p:grpSpPr>
        <p:sp>
          <p:nvSpPr>
            <p:cNvPr id="534" name="Google Shape;534;p54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35" name="Google Shape;535;p54"/>
            <p:cNvSpPr txBox="1"/>
            <p:nvPr/>
          </p:nvSpPr>
          <p:spPr>
            <a:xfrm>
              <a:off x="101600" y="-66675"/>
              <a:ext cx="4035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6" name="Google Shape;536;p54"/>
          <p:cNvCxnSpPr/>
          <p:nvPr/>
        </p:nvCxnSpPr>
        <p:spPr>
          <a:xfrm>
            <a:off x="480249" y="10244138"/>
            <a:ext cx="1096800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7" name="Google Shape;537;p54"/>
          <p:cNvSpPr/>
          <p:nvPr/>
        </p:nvSpPr>
        <p:spPr>
          <a:xfrm>
            <a:off x="9023771" y="0"/>
            <a:ext cx="14732983" cy="12193780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538" name="Google Shape;538;p54"/>
          <p:cNvSpPr txBox="1"/>
          <p:nvPr/>
        </p:nvSpPr>
        <p:spPr>
          <a:xfrm>
            <a:off x="-1008983" y="4315944"/>
            <a:ext cx="91440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0" dirty="0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8250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539" name="Google Shape;539;p54" descr="Free Images : data, analysis, accountant, document, business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263" y="1918600"/>
            <a:ext cx="10577224" cy="644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DB99D78C-808D-4BB2-D6D5-1012E573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444B7102-3F50-1E80-B1FD-6CBBA9C50441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A769A363-826F-8942-E98C-6215D3D1DE37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77614BDA-7997-1C89-2904-762D242D3F02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187C3014-E784-B4B2-41AD-008E7BB2AF5E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C1CBD9BA-EB0F-B2A3-3C46-2628D18C9156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60CD77A0-C810-0DF0-8450-81C5B2F32842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45B872D7-0B50-4CBE-9DB3-8163D238C18E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28729091-AC14-E7EC-85CB-ADA114AA8E9E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E7BAD9D4-9F18-B9E8-5D28-5BD6673014E9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ED678830-847F-42AC-D9D2-03198741087F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FA5E13DE-5C66-D735-325C-6D6A58D1B672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07348D56-9825-6B42-2A73-58D557DA9D7B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517327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5117D528-86E1-6289-96FE-9B5FEFB16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EED40106-1171-5512-9D03-BD0E4FFE6A6E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C4646E60-224C-BE65-92C4-57A02D882D50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C0FE01AF-1539-013C-9EDB-E38C4AAE75D4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66FD8728-66CF-44E8-2BF7-D39A1AA916D7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4F3EEB0A-BEAF-33B0-3A6C-037AD6D9CE6F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9970E7AA-267E-2104-D5C4-B8D59F4998A6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81F05E6B-680D-5D4F-BCA6-1796F0A3974A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834929FE-8B00-C118-FB2E-EF5982072533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5ECBD3F5-C17E-CF35-7411-9ED2794001DF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3079E0E7-1CA6-D131-3BA6-8CBFA7F4E833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7F269270-B6D2-7B5B-96C9-7FB953EF5C35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46EF2CA1-A8FA-0451-1B96-A3FBFA95CF99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55EDE450-4425-8674-6CC9-803A6ED65A0D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B48C387D-A553-BB7A-A470-FA33D3367838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4096735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6A6D542C-3B5F-F2FC-C417-BDB20D9B8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7B10F41B-65A8-BC45-599B-2A02E76C574F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CC3FFC99-5593-5567-8310-0F30DDD7AD5E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8E54653A-AB3E-31E7-DCA4-96482484E2A6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7025C888-29D3-79EA-4D77-78777CAD81E5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009DBD9D-03B2-F024-E9D3-72C2BFFC5D10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43F78E2D-2691-16EC-023D-455A697F8D92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AFDD1347-21D8-F73E-1B3B-DEC16060230B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5C4044C4-40CE-4714-D23D-7B7B8BDFEEC7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74B9ADD8-E5CD-A03E-04D0-FA2AEC8448FC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C4AAFC36-FFA0-E30D-37F3-BB7A21452C6E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AC6979FA-4291-00A7-1476-0ABAE0D87FDD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AE6B279A-29FA-5558-4C72-1F4FA89B4DC6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CAB53C83-44A0-2B54-3E56-A4B4F569FA3D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542C32DB-DCD9-A309-7B17-83B0CFCB4665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740C3C4A-04BB-5B61-097F-2D64F2392597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9F45502A-39D0-127C-45C7-FDDDC54C50EE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718754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EB15B4BC-0B73-BE8B-D8E6-8F1978C53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17B5C058-6B2A-6CB5-BFF4-9F056896FAB3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56F7858D-1442-EADB-E4EF-E3588D2386AA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32732E69-8C39-C292-179B-6BDA1D11D894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EB002E9F-352B-CEC6-E651-1C6BE03A0C99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7D3E3E49-DCE1-F788-4723-CC583C704BB3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C8230354-28BC-E442-CDF7-9D18A3BB7BF2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43CFCA8C-8A26-F15E-A082-259DCF4C7EAA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2BB9EBDE-2536-31FD-F510-7DBDD720AA8E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7413A9D3-8EE2-66FA-0C42-F446D3108DB2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AC62FAAA-F463-8BAA-497E-B6E1FE8C5872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FB62C009-A185-FF69-5C1F-1BA5E6A7B050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DB7BE5D4-9253-D86F-13CA-04262DE6E9C2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9C6A7456-AB68-5708-24EF-510B59FAD600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EE831142-0A8E-F3B8-7997-B61D3EC822B2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4EC04929-A205-18DD-FE07-70409AD9FD4E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1E77185B-4F72-3C27-7636-F96B10AD434A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0F704E62-B137-C866-84DA-593FB1285BF1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BD63049A-A498-0A39-1F15-ABFAADE9A40D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1707264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C76EC404-DEDA-8394-28C2-4FC63EDB6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CE3E2687-B25B-683C-5732-39C5809DEBD4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ECCFA6A1-FBE3-7DD9-9DB0-7F3499F4DC40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8891B62F-2C70-F24E-5A9F-D4FA361AE6FE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010596DC-F701-17FE-48FE-BDFAC670A78A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4F97410D-205E-90D9-F4D2-05D21AE93858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B7B7156B-8FC4-0FEE-41B4-9D1A9E758B23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E6038FCB-93B1-2C77-DD80-16B8AB37D05B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2C1F2B60-2362-B87F-6A04-4520BF8C20C4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28782680-6C20-50D7-4EB0-F294816A57D6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3B28A2DA-1679-C502-3854-BC24EEA3D591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A28F84AC-4588-F88C-F0CF-48A6F1394D2B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EF155151-7102-C558-6634-B6C299702561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31FE6910-EF45-9FE1-76B1-A0BB229881B9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4E19C641-37B9-BCB7-838C-C4901F37F68E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BD83A4CD-0490-61C2-56A2-31E0BDB39F65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D331D4F4-8749-41A2-769E-5D9D77EF358B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BD4EDEAF-34CE-9B5F-B5CE-B4BCC7249A7D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7C553C55-DCE4-D559-0B3B-D52DAD6B55D2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25EBFC86-F608-745C-7ADA-A0D3281F826C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B0D1A79E-25AF-F51B-2CD9-003713EC6FE4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1396130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DEAF448A-4B43-CA35-7686-9FE79FBD9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657F739E-EFEC-128E-2087-21F91B0F1A4B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F52460B7-48E9-FF49-2A8C-4BB8D1B46B69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96380259-577C-8D88-3C68-FEFB9984E8C7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AC6BE6F4-4295-1BEA-BADB-589BF6B0B84F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489D9425-F980-3470-D428-80B8459F1D3F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622F4685-2499-91DF-F2F1-5A603C86F3D5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5627D985-FB82-23A1-7E7B-A178C0AC4F40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9CCF249B-EC46-AB5E-E65E-02791BD05692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6C525E09-48C7-769C-E718-76667EEFB559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9BED66BB-B239-CF8C-9562-E284A581E441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BF1E3C0F-1861-D110-DE70-2D2DAA13F260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D3E09F9F-76B5-865C-C471-23C53CF13C0C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81FB89D0-00E1-B251-E520-7FBDEFA4AB77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CA3F28C5-1476-FBEF-ECB2-F39B88A029DC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9263B4F6-D93F-7A42-2628-1F9F8E4FC01C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15994FA3-C680-0B43-4243-D84B35F85EED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9D254333-E460-A1F9-5EA0-D1623686046A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394C00F3-A11B-9431-C825-F8DBAAD4AF6E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C4CB4806-7E76-1759-81E9-E85209F727C2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7C028AD3-D2B6-4935-7BC2-50B2960FA569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18E0BB88-DFDA-C28D-D1FE-FC8DB3B5B019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FDE10265-B2E4-0C3A-61A9-772468CF5163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B8C133BA-FAE9-9A38-934C-D5D5D83B3708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EE0C7ADF-2ACE-7459-C64E-E9116FFFFE74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FFCEB6B1-D5B6-1AF3-7694-17285387ADCF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2146849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159FA4DE-B334-D7A8-C95D-80E0F78BF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3FFA6BB2-9D74-50E5-3761-4DD7CDBF6C9C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482BA523-2D93-97E4-BD1C-84F35A487DDE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20484813-9B7F-53D8-2828-9611F41429E3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ADA21351-2197-3C7D-EC1D-C1D7EFD0B100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FAD3C6EA-C656-A264-0082-8084FC6FBE99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3D5CB2EE-0777-C22E-611B-9F4FEE50B793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B5242636-C966-1F73-2392-25D14668ABC6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569C6FCE-66D2-6B0D-D977-2017D62A0321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BF785209-2963-3674-1726-0A7E1F9F160E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22585E71-D405-7FD6-139D-0CDEE9F72C94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6C4F5BB3-8F0D-5FF9-DEC4-1A95746571DC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DF2DCE1E-2B23-9895-9D27-72F1C391C188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4DE80760-5E60-29B0-955E-15CC97A5D0D5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D4194E05-1871-7F05-877B-065CCA475F0F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6AABF842-87CF-A8ED-188C-0F40F5CA7E6D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AEC7A8E5-CD6A-C88C-CF18-875AC06CB2E7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6E79712F-EA6C-CCCD-026F-CF4B71EBBB02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8DB94952-DDC6-0145-6324-16E88040D05B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E90B3F8D-4C4F-B23E-D8FF-4532A499F981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CE0BF629-0502-7A6A-C142-14745143E112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E57C9225-85F0-68FD-30F5-F48EA8C3E3F1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CF6B12A7-E9B4-5806-0015-6DBC657C3F3C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646EDDAC-E341-9661-5BB5-A9DF7910C3DB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2" name="Google Shape;1162;p71">
            <a:extLst>
              <a:ext uri="{FF2B5EF4-FFF2-40B4-BE49-F238E27FC236}">
                <a16:creationId xmlns:a16="http://schemas.microsoft.com/office/drawing/2014/main" id="{F2308EE2-F2EF-F006-99B6-F0BD7CFEEA25}"/>
              </a:ext>
            </a:extLst>
          </p:cNvPr>
          <p:cNvSpPr/>
          <p:nvPr/>
        </p:nvSpPr>
        <p:spPr>
          <a:xfrm>
            <a:off x="85185" y="6750908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3" name="Google Shape;1163;p71">
            <a:extLst>
              <a:ext uri="{FF2B5EF4-FFF2-40B4-BE49-F238E27FC236}">
                <a16:creationId xmlns:a16="http://schemas.microsoft.com/office/drawing/2014/main" id="{8D88C882-55B4-9477-6E21-EFB538B67823}"/>
              </a:ext>
            </a:extLst>
          </p:cNvPr>
          <p:cNvSpPr txBox="1"/>
          <p:nvPr/>
        </p:nvSpPr>
        <p:spPr>
          <a:xfrm>
            <a:off x="0" y="6988324"/>
            <a:ext cx="32697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2000+ Rows</a:t>
            </a:r>
            <a:endParaRPr sz="2400" dirty="0"/>
          </a:p>
        </p:txBody>
      </p:sp>
      <p:cxnSp>
        <p:nvCxnSpPr>
          <p:cNvPr id="1164" name="Google Shape;1164;p71">
            <a:extLst>
              <a:ext uri="{FF2B5EF4-FFF2-40B4-BE49-F238E27FC236}">
                <a16:creationId xmlns:a16="http://schemas.microsoft.com/office/drawing/2014/main" id="{8D0FEB6C-709A-519B-D5DC-F6F5B26EF6AD}"/>
              </a:ext>
            </a:extLst>
          </p:cNvPr>
          <p:cNvCxnSpPr/>
          <p:nvPr/>
        </p:nvCxnSpPr>
        <p:spPr>
          <a:xfrm>
            <a:off x="1532625" y="612603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5E5B8F06-8D9C-B6C6-8D89-7029C1D20FC3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A4555E2E-2D84-9129-45DF-4EFEA5778C23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2378682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A7ACF5F4-3A9D-6F24-4FBC-B1D161096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3C965477-706A-FB29-3D9A-35123F14D819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688ED6E8-3F73-C691-2319-1F6AE9D24622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9EE6A7D1-F975-8B7F-B7CA-69072D165BF7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2654CDDB-9E0B-E8EC-09AA-C1800638CB39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4911BD14-EAE1-23B0-FBBE-2B5EBF812473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F53CC806-7EF3-4099-08B7-AEC5AA6B6ABE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8B665DB9-541B-B87A-3F3F-2950D65836AB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A19B071E-47FC-6680-F028-D6D618A851FE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6626D8BA-2189-BA48-13FF-77C9F2097026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A420EC21-2804-2748-37A3-975EC35BC80C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95B7E551-E82E-2BEB-B804-0E59565250B2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1C78AC30-73F2-4F2A-11A2-7E7D87DA5A2E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8BB267EC-BB5F-70CB-CBA6-632DDE3AFE87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9CE2B561-E826-4F16-8A46-8AD50443FFEB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232A1D26-57FD-31CA-B52D-D92384016280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2CAB6441-9984-C48B-83A8-1022AECAFB8C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55FDE365-095F-12F4-F274-946FFC4B8949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F136F8CB-147D-4953-4D1B-64F72AE1DF71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A81C9DB9-7C31-31A6-B2B6-3E4755B7BA62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0B606FEE-8548-283B-A1D3-432DC68D0B59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54940E0C-2464-3CEA-9A56-9872352C6683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7860F6EB-0157-664C-AC23-DFD9A64964BC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AD3BFAED-5F5B-AD20-FEB7-22FDB23B22A4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2" name="Google Shape;1162;p71">
            <a:extLst>
              <a:ext uri="{FF2B5EF4-FFF2-40B4-BE49-F238E27FC236}">
                <a16:creationId xmlns:a16="http://schemas.microsoft.com/office/drawing/2014/main" id="{994E77B4-6976-F448-6429-EB45FB2AA877}"/>
              </a:ext>
            </a:extLst>
          </p:cNvPr>
          <p:cNvSpPr/>
          <p:nvPr/>
        </p:nvSpPr>
        <p:spPr>
          <a:xfrm>
            <a:off x="85185" y="6750908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3" name="Google Shape;1163;p71">
            <a:extLst>
              <a:ext uri="{FF2B5EF4-FFF2-40B4-BE49-F238E27FC236}">
                <a16:creationId xmlns:a16="http://schemas.microsoft.com/office/drawing/2014/main" id="{020BB473-0779-1FFB-6DE7-1BEE29969C4B}"/>
              </a:ext>
            </a:extLst>
          </p:cNvPr>
          <p:cNvSpPr txBox="1"/>
          <p:nvPr/>
        </p:nvSpPr>
        <p:spPr>
          <a:xfrm>
            <a:off x="0" y="6988324"/>
            <a:ext cx="32697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2000+ Rows</a:t>
            </a:r>
            <a:endParaRPr sz="2400" dirty="0"/>
          </a:p>
        </p:txBody>
      </p:sp>
      <p:cxnSp>
        <p:nvCxnSpPr>
          <p:cNvPr id="1164" name="Google Shape;1164;p71">
            <a:extLst>
              <a:ext uri="{FF2B5EF4-FFF2-40B4-BE49-F238E27FC236}">
                <a16:creationId xmlns:a16="http://schemas.microsoft.com/office/drawing/2014/main" id="{43E2D3A5-2CBB-20E4-6C7A-E74BA47A0D9E}"/>
              </a:ext>
            </a:extLst>
          </p:cNvPr>
          <p:cNvCxnSpPr/>
          <p:nvPr/>
        </p:nvCxnSpPr>
        <p:spPr>
          <a:xfrm>
            <a:off x="1532625" y="612603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5" name="Google Shape;1165;p71">
            <a:extLst>
              <a:ext uri="{FF2B5EF4-FFF2-40B4-BE49-F238E27FC236}">
                <a16:creationId xmlns:a16="http://schemas.microsoft.com/office/drawing/2014/main" id="{2975C11C-CD3B-FF66-A044-3865955E32E3}"/>
              </a:ext>
            </a:extLst>
          </p:cNvPr>
          <p:cNvSpPr/>
          <p:nvPr/>
        </p:nvSpPr>
        <p:spPr>
          <a:xfrm>
            <a:off x="110514" y="8411039"/>
            <a:ext cx="3122517" cy="1016477"/>
          </a:xfrm>
          <a:custGeom>
            <a:avLst/>
            <a:gdLst/>
            <a:ahLst/>
            <a:cxnLst/>
            <a:rect l="l" t="t" r="r" b="b"/>
            <a:pathLst>
              <a:path w="1160787" h="503830" extrusionOk="0">
                <a:moveTo>
                  <a:pt x="0" y="0"/>
                </a:moveTo>
                <a:lnTo>
                  <a:pt x="1160787" y="0"/>
                </a:lnTo>
                <a:lnTo>
                  <a:pt x="116078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6" name="Google Shape;1166;p71">
            <a:extLst>
              <a:ext uri="{FF2B5EF4-FFF2-40B4-BE49-F238E27FC236}">
                <a16:creationId xmlns:a16="http://schemas.microsoft.com/office/drawing/2014/main" id="{40604EBA-C72D-E6FD-36C8-F380D318976C}"/>
              </a:ext>
            </a:extLst>
          </p:cNvPr>
          <p:cNvSpPr txBox="1"/>
          <p:nvPr/>
        </p:nvSpPr>
        <p:spPr>
          <a:xfrm>
            <a:off x="0" y="864276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 Variables</a:t>
            </a:r>
            <a:endParaRPr sz="2400" dirty="0"/>
          </a:p>
        </p:txBody>
      </p:sp>
      <p:cxnSp>
        <p:nvCxnSpPr>
          <p:cNvPr id="1167" name="Google Shape;1167;p71">
            <a:extLst>
              <a:ext uri="{FF2B5EF4-FFF2-40B4-BE49-F238E27FC236}">
                <a16:creationId xmlns:a16="http://schemas.microsoft.com/office/drawing/2014/main" id="{B074C2CE-7FD8-2BA8-97FA-A7D97C8ADE9B}"/>
              </a:ext>
            </a:extLst>
          </p:cNvPr>
          <p:cNvCxnSpPr/>
          <p:nvPr/>
        </p:nvCxnSpPr>
        <p:spPr>
          <a:xfrm>
            <a:off x="1460636" y="777379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C69139B4-AB27-1939-7E59-C64CD5AAE8CE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1A98894B-C0AC-4712-E0D6-FD2C0C686127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2892982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2DB5056E-7AD4-31FB-8E8C-218BBD54F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1BEC6643-D065-FB49-58A2-5CAC77FA0E67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B25BDB6D-6DD0-84C7-EABF-05B1AB61B064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9D3F4582-C762-BDC0-FABD-58B8E8168B52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9655EBA3-FC5D-5A72-5663-AFFB539962E4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E87305E2-D03A-9DAE-48FC-8417A07A8609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08B055C7-6C0D-FC67-6BA4-B0F58A0F7236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41EFF49A-E18C-57C3-48AA-4AA9ACFCF9C4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1C4481EB-551D-8203-E926-8A514448B5A2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606A925D-A472-9E29-D12D-C99879FD45C2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25FBDD78-4652-434E-BECB-9AE817D5884A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3AB4CCFB-D334-EC49-E425-113EFBE1E6A1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BF8F718A-FBAC-71C8-0455-BC9844CC4764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00FFF8E0-6953-603B-962D-2B1C41EABB04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CC85E17A-722F-47B4-8BB3-CC3EAA9F1AD6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B3997FE4-B99E-ABCD-F9AE-BFB8D9C5ADE7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723A64EE-C587-8CA0-A875-DBFC152D36D0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15712F28-AFF8-BD9E-D2D1-66E3510DFE4C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C1054E89-8DFA-E98A-ADD8-88C67EBBE81C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B662B5CD-3002-C2C7-4C14-8E1F04DD4746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4E7CC26C-C125-AA81-4431-D6D27823F820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D0B330E8-0FFB-C170-6914-331AA3CAA500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6D625DCC-6E58-E656-18B4-A1053271A479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AE270E70-86EA-2F3C-FF1C-A5C2D61AFF4C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2" name="Google Shape;1162;p71">
            <a:extLst>
              <a:ext uri="{FF2B5EF4-FFF2-40B4-BE49-F238E27FC236}">
                <a16:creationId xmlns:a16="http://schemas.microsoft.com/office/drawing/2014/main" id="{18C2544C-6E84-0467-F086-C4FF9E0FD34A}"/>
              </a:ext>
            </a:extLst>
          </p:cNvPr>
          <p:cNvSpPr/>
          <p:nvPr/>
        </p:nvSpPr>
        <p:spPr>
          <a:xfrm>
            <a:off x="85185" y="6750908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3" name="Google Shape;1163;p71">
            <a:extLst>
              <a:ext uri="{FF2B5EF4-FFF2-40B4-BE49-F238E27FC236}">
                <a16:creationId xmlns:a16="http://schemas.microsoft.com/office/drawing/2014/main" id="{8608B3D7-AF5C-E5D4-5F75-D919F9AC2B56}"/>
              </a:ext>
            </a:extLst>
          </p:cNvPr>
          <p:cNvSpPr txBox="1"/>
          <p:nvPr/>
        </p:nvSpPr>
        <p:spPr>
          <a:xfrm>
            <a:off x="0" y="6988324"/>
            <a:ext cx="32697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2000+ Rows</a:t>
            </a:r>
            <a:endParaRPr sz="2400" dirty="0"/>
          </a:p>
        </p:txBody>
      </p:sp>
      <p:cxnSp>
        <p:nvCxnSpPr>
          <p:cNvPr id="1164" name="Google Shape;1164;p71">
            <a:extLst>
              <a:ext uri="{FF2B5EF4-FFF2-40B4-BE49-F238E27FC236}">
                <a16:creationId xmlns:a16="http://schemas.microsoft.com/office/drawing/2014/main" id="{02DD9A74-BB63-2458-AF38-C44C68A6B791}"/>
              </a:ext>
            </a:extLst>
          </p:cNvPr>
          <p:cNvCxnSpPr/>
          <p:nvPr/>
        </p:nvCxnSpPr>
        <p:spPr>
          <a:xfrm>
            <a:off x="1532625" y="612603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5" name="Google Shape;1165;p71">
            <a:extLst>
              <a:ext uri="{FF2B5EF4-FFF2-40B4-BE49-F238E27FC236}">
                <a16:creationId xmlns:a16="http://schemas.microsoft.com/office/drawing/2014/main" id="{9B2B821F-07BD-B100-3CD5-F034E68E6082}"/>
              </a:ext>
            </a:extLst>
          </p:cNvPr>
          <p:cNvSpPr/>
          <p:nvPr/>
        </p:nvSpPr>
        <p:spPr>
          <a:xfrm>
            <a:off x="110514" y="8411039"/>
            <a:ext cx="3122517" cy="1016477"/>
          </a:xfrm>
          <a:custGeom>
            <a:avLst/>
            <a:gdLst/>
            <a:ahLst/>
            <a:cxnLst/>
            <a:rect l="l" t="t" r="r" b="b"/>
            <a:pathLst>
              <a:path w="1160787" h="503830" extrusionOk="0">
                <a:moveTo>
                  <a:pt x="0" y="0"/>
                </a:moveTo>
                <a:lnTo>
                  <a:pt x="1160787" y="0"/>
                </a:lnTo>
                <a:lnTo>
                  <a:pt x="116078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6" name="Google Shape;1166;p71">
            <a:extLst>
              <a:ext uri="{FF2B5EF4-FFF2-40B4-BE49-F238E27FC236}">
                <a16:creationId xmlns:a16="http://schemas.microsoft.com/office/drawing/2014/main" id="{5F6DC7A6-E880-CB13-F780-CCCD136B5921}"/>
              </a:ext>
            </a:extLst>
          </p:cNvPr>
          <p:cNvSpPr txBox="1"/>
          <p:nvPr/>
        </p:nvSpPr>
        <p:spPr>
          <a:xfrm>
            <a:off x="0" y="864276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 Variables</a:t>
            </a:r>
            <a:endParaRPr sz="2400" dirty="0"/>
          </a:p>
        </p:txBody>
      </p:sp>
      <p:cxnSp>
        <p:nvCxnSpPr>
          <p:cNvPr id="1167" name="Google Shape;1167;p71">
            <a:extLst>
              <a:ext uri="{FF2B5EF4-FFF2-40B4-BE49-F238E27FC236}">
                <a16:creationId xmlns:a16="http://schemas.microsoft.com/office/drawing/2014/main" id="{6421220D-397C-8483-0EC1-692ED9B1C7EF}"/>
              </a:ext>
            </a:extLst>
          </p:cNvPr>
          <p:cNvCxnSpPr/>
          <p:nvPr/>
        </p:nvCxnSpPr>
        <p:spPr>
          <a:xfrm>
            <a:off x="1460636" y="777379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8" name="Google Shape;1168;p71">
            <a:extLst>
              <a:ext uri="{FF2B5EF4-FFF2-40B4-BE49-F238E27FC236}">
                <a16:creationId xmlns:a16="http://schemas.microsoft.com/office/drawing/2014/main" id="{405F4E45-EAC3-15FB-6B23-C97292691AD0}"/>
              </a:ext>
            </a:extLst>
          </p:cNvPr>
          <p:cNvSpPr/>
          <p:nvPr/>
        </p:nvSpPr>
        <p:spPr>
          <a:xfrm>
            <a:off x="4025261" y="5104865"/>
            <a:ext cx="3269967" cy="1016477"/>
          </a:xfrm>
          <a:custGeom>
            <a:avLst/>
            <a:gdLst/>
            <a:ahLst/>
            <a:cxnLst/>
            <a:rect l="l" t="t" r="r" b="b"/>
            <a:pathLst>
              <a:path w="1215601" h="503830" extrusionOk="0">
                <a:moveTo>
                  <a:pt x="0" y="0"/>
                </a:moveTo>
                <a:lnTo>
                  <a:pt x="1215601" y="0"/>
                </a:lnTo>
                <a:lnTo>
                  <a:pt x="121560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9" name="Google Shape;1169;p71">
            <a:extLst>
              <a:ext uri="{FF2B5EF4-FFF2-40B4-BE49-F238E27FC236}">
                <a16:creationId xmlns:a16="http://schemas.microsoft.com/office/drawing/2014/main" id="{785A8E33-37BA-2185-C0D1-28D31BDDB4BE}"/>
              </a:ext>
            </a:extLst>
          </p:cNvPr>
          <p:cNvSpPr txBox="1"/>
          <p:nvPr/>
        </p:nvSpPr>
        <p:spPr>
          <a:xfrm>
            <a:off x="4025261" y="5181291"/>
            <a:ext cx="3128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Manhattan</a:t>
            </a:r>
            <a:endParaRPr sz="2400" dirty="0"/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Brooklyn</a:t>
            </a:r>
            <a:endParaRPr sz="2400" dirty="0"/>
          </a:p>
        </p:txBody>
      </p:sp>
      <p:cxnSp>
        <p:nvCxnSpPr>
          <p:cNvPr id="1170" name="Google Shape;1170;p71">
            <a:extLst>
              <a:ext uri="{FF2B5EF4-FFF2-40B4-BE49-F238E27FC236}">
                <a16:creationId xmlns:a16="http://schemas.microsoft.com/office/drawing/2014/main" id="{737C89BC-AA48-7581-C815-CC392D229EB5}"/>
              </a:ext>
            </a:extLst>
          </p:cNvPr>
          <p:cNvCxnSpPr/>
          <p:nvPr/>
        </p:nvCxnSpPr>
        <p:spPr>
          <a:xfrm>
            <a:off x="5585588" y="455410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4EEFD004-13BB-3561-82DA-2DD5C83F25D4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A90BDFE4-2D09-B26F-4B98-8494BF32B4AC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382959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BA5B5325-303D-31F9-E0C4-F94091A3B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>
            <a:extLst>
              <a:ext uri="{FF2B5EF4-FFF2-40B4-BE49-F238E27FC236}">
                <a16:creationId xmlns:a16="http://schemas.microsoft.com/office/drawing/2014/main" id="{C696FA33-969B-12F5-C073-2EF1C4A47F4E}"/>
              </a:ext>
            </a:extLst>
          </p:cNvPr>
          <p:cNvSpPr txBox="1"/>
          <p:nvPr/>
        </p:nvSpPr>
        <p:spPr>
          <a:xfrm>
            <a:off x="466294" y="686983"/>
            <a:ext cx="14574600" cy="985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5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Preview</a:t>
            </a:r>
            <a:endParaRPr sz="6405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236" name="Google Shape;236;p30">
            <a:extLst>
              <a:ext uri="{FF2B5EF4-FFF2-40B4-BE49-F238E27FC236}">
                <a16:creationId xmlns:a16="http://schemas.microsoft.com/office/drawing/2014/main" id="{FBC8657D-AFF0-C171-2D14-84F465B6EA75}"/>
              </a:ext>
            </a:extLst>
          </p:cNvPr>
          <p:cNvCxnSpPr>
            <a:cxnSpLocks/>
          </p:cNvCxnSpPr>
          <p:nvPr/>
        </p:nvCxnSpPr>
        <p:spPr>
          <a:xfrm>
            <a:off x="1052945" y="5486496"/>
            <a:ext cx="9243087" cy="16800"/>
          </a:xfrm>
          <a:prstGeom prst="straightConnector1">
            <a:avLst/>
          </a:prstGeom>
          <a:noFill/>
          <a:ln w="19050" cap="rnd" cmpd="sng">
            <a:solidFill>
              <a:srgbClr val="A28D8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30">
            <a:extLst>
              <a:ext uri="{FF2B5EF4-FFF2-40B4-BE49-F238E27FC236}">
                <a16:creationId xmlns:a16="http://schemas.microsoft.com/office/drawing/2014/main" id="{971F5C17-3353-7BC8-FB0E-768581B52815}"/>
              </a:ext>
            </a:extLst>
          </p:cNvPr>
          <p:cNvCxnSpPr/>
          <p:nvPr/>
        </p:nvCxnSpPr>
        <p:spPr>
          <a:xfrm>
            <a:off x="381000" y="5488596"/>
            <a:ext cx="2467200" cy="7800"/>
          </a:xfrm>
          <a:prstGeom prst="straightConnector1">
            <a:avLst/>
          </a:prstGeom>
          <a:noFill/>
          <a:ln w="561975" cap="rnd" cmpd="sng">
            <a:solidFill>
              <a:srgbClr val="EBAC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1CE118B0-1977-B248-5AB6-2FEC2CB076D3}"/>
              </a:ext>
            </a:extLst>
          </p:cNvPr>
          <p:cNvCxnSpPr/>
          <p:nvPr/>
        </p:nvCxnSpPr>
        <p:spPr>
          <a:xfrm rot="10800000" flipH="1">
            <a:off x="3735344" y="5486496"/>
            <a:ext cx="2627400" cy="2100"/>
          </a:xfrm>
          <a:prstGeom prst="straightConnector1">
            <a:avLst/>
          </a:prstGeom>
          <a:noFill/>
          <a:ln w="561975" cap="rnd" cmpd="sng">
            <a:solidFill>
              <a:srgbClr val="C2D4B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30">
            <a:extLst>
              <a:ext uri="{FF2B5EF4-FFF2-40B4-BE49-F238E27FC236}">
                <a16:creationId xmlns:a16="http://schemas.microsoft.com/office/drawing/2014/main" id="{F206B7A5-1619-FADC-4FA7-64351E1C8856}"/>
              </a:ext>
            </a:extLst>
          </p:cNvPr>
          <p:cNvSpPr txBox="1"/>
          <p:nvPr/>
        </p:nvSpPr>
        <p:spPr>
          <a:xfrm>
            <a:off x="3488367" y="5213127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Analysis</a:t>
            </a:r>
            <a:endParaRPr sz="2500" dirty="0"/>
          </a:p>
        </p:txBody>
      </p: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6005D50B-2A73-2656-FE03-7D4533CB4121}"/>
              </a:ext>
            </a:extLst>
          </p:cNvPr>
          <p:cNvCxnSpPr/>
          <p:nvPr/>
        </p:nvCxnSpPr>
        <p:spPr>
          <a:xfrm>
            <a:off x="7551932" y="5488596"/>
            <a:ext cx="2744100" cy="14700"/>
          </a:xfrm>
          <a:prstGeom prst="straightConnector1">
            <a:avLst/>
          </a:prstGeom>
          <a:noFill/>
          <a:ln w="561975" cap="rnd" cmpd="sng">
            <a:solidFill>
              <a:srgbClr val="EFD1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30">
            <a:extLst>
              <a:ext uri="{FF2B5EF4-FFF2-40B4-BE49-F238E27FC236}">
                <a16:creationId xmlns:a16="http://schemas.microsoft.com/office/drawing/2014/main" id="{F3648517-7B20-BFF1-56A2-F3EF6227B544}"/>
              </a:ext>
            </a:extLst>
          </p:cNvPr>
          <p:cNvSpPr txBox="1"/>
          <p:nvPr/>
        </p:nvSpPr>
        <p:spPr>
          <a:xfrm>
            <a:off x="7323332" y="5190715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Limitation</a:t>
            </a:r>
            <a:endParaRPr sz="2500" dirty="0"/>
          </a:p>
        </p:txBody>
      </p:sp>
      <p:sp>
        <p:nvSpPr>
          <p:cNvPr id="243" name="Google Shape;243;p30">
            <a:extLst>
              <a:ext uri="{FF2B5EF4-FFF2-40B4-BE49-F238E27FC236}">
                <a16:creationId xmlns:a16="http://schemas.microsoft.com/office/drawing/2014/main" id="{7E9D60D0-6CAD-EBA0-1817-9B4BF6E483E8}"/>
              </a:ext>
            </a:extLst>
          </p:cNvPr>
          <p:cNvSpPr txBox="1"/>
          <p:nvPr/>
        </p:nvSpPr>
        <p:spPr>
          <a:xfrm>
            <a:off x="0" y="5210170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</a:t>
            </a:r>
            <a:endParaRPr sz="2500" dirty="0"/>
          </a:p>
        </p:txBody>
      </p:sp>
      <p:cxnSp>
        <p:nvCxnSpPr>
          <p:cNvPr id="245" name="Google Shape;245;p30">
            <a:extLst>
              <a:ext uri="{FF2B5EF4-FFF2-40B4-BE49-F238E27FC236}">
                <a16:creationId xmlns:a16="http://schemas.microsoft.com/office/drawing/2014/main" id="{F580FF91-18A8-CA80-FCC3-27BDF44C929C}"/>
              </a:ext>
            </a:extLst>
          </p:cNvPr>
          <p:cNvCxnSpPr/>
          <p:nvPr/>
        </p:nvCxnSpPr>
        <p:spPr>
          <a:xfrm>
            <a:off x="1623623" y="4296255"/>
            <a:ext cx="0" cy="805200"/>
          </a:xfrm>
          <a:prstGeom prst="straightConnector1">
            <a:avLst/>
          </a:prstGeom>
          <a:noFill/>
          <a:ln w="19050" cap="rnd" cmpd="sng">
            <a:solidFill>
              <a:srgbClr val="EBACA9"/>
            </a:solidFill>
            <a:prstDash val="solid"/>
            <a:round/>
            <a:headEnd type="oval" w="lg" len="lg"/>
            <a:tailEnd type="none" w="sm" len="sm"/>
          </a:ln>
        </p:spPr>
      </p:cxnSp>
      <p:cxnSp>
        <p:nvCxnSpPr>
          <p:cNvPr id="246" name="Google Shape;246;p30">
            <a:extLst>
              <a:ext uri="{FF2B5EF4-FFF2-40B4-BE49-F238E27FC236}">
                <a16:creationId xmlns:a16="http://schemas.microsoft.com/office/drawing/2014/main" id="{F5AEE0C2-868B-E20B-9695-58E892C5F372}"/>
              </a:ext>
            </a:extLst>
          </p:cNvPr>
          <p:cNvCxnSpPr/>
          <p:nvPr/>
        </p:nvCxnSpPr>
        <p:spPr>
          <a:xfrm rot="10800000">
            <a:off x="4968453" y="5865219"/>
            <a:ext cx="0" cy="808800"/>
          </a:xfrm>
          <a:prstGeom prst="straightConnector1">
            <a:avLst/>
          </a:prstGeom>
          <a:noFill/>
          <a:ln w="19050" cap="rnd" cmpd="sng">
            <a:solidFill>
              <a:srgbClr val="C2D4B8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247" name="Google Shape;247;p30">
            <a:extLst>
              <a:ext uri="{FF2B5EF4-FFF2-40B4-BE49-F238E27FC236}">
                <a16:creationId xmlns:a16="http://schemas.microsoft.com/office/drawing/2014/main" id="{88B7DBF4-CE07-93F9-B7C4-AB9D005E816F}"/>
              </a:ext>
            </a:extLst>
          </p:cNvPr>
          <p:cNvSpPr txBox="1"/>
          <p:nvPr/>
        </p:nvSpPr>
        <p:spPr>
          <a:xfrm>
            <a:off x="207303" y="2989735"/>
            <a:ext cx="28326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explanation</a:t>
            </a:r>
            <a:endParaRPr sz="2500"/>
          </a:p>
        </p:txBody>
      </p:sp>
      <p:sp>
        <p:nvSpPr>
          <p:cNvPr id="248" name="Google Shape;248;p30">
            <a:extLst>
              <a:ext uri="{FF2B5EF4-FFF2-40B4-BE49-F238E27FC236}">
                <a16:creationId xmlns:a16="http://schemas.microsoft.com/office/drawing/2014/main" id="{AF33C31C-81D6-7631-00EE-D3D101AB1B97}"/>
              </a:ext>
            </a:extLst>
          </p:cNvPr>
          <p:cNvSpPr txBox="1"/>
          <p:nvPr/>
        </p:nvSpPr>
        <p:spPr>
          <a:xfrm>
            <a:off x="3731749" y="6895948"/>
            <a:ext cx="4311000" cy="23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Pricing</a:t>
            </a:r>
            <a:endParaRPr sz="2500"/>
          </a:p>
        </p:txBody>
      </p:sp>
      <p:cxnSp>
        <p:nvCxnSpPr>
          <p:cNvPr id="252" name="Google Shape;252;p30">
            <a:extLst>
              <a:ext uri="{FF2B5EF4-FFF2-40B4-BE49-F238E27FC236}">
                <a16:creationId xmlns:a16="http://schemas.microsoft.com/office/drawing/2014/main" id="{104101E8-BBD9-FDC7-A6C0-C8786E36E40A}"/>
              </a:ext>
            </a:extLst>
          </p:cNvPr>
          <p:cNvCxnSpPr/>
          <p:nvPr/>
        </p:nvCxnSpPr>
        <p:spPr>
          <a:xfrm>
            <a:off x="8870753" y="4296255"/>
            <a:ext cx="0" cy="805200"/>
          </a:xfrm>
          <a:prstGeom prst="straightConnector1">
            <a:avLst/>
          </a:prstGeom>
          <a:noFill/>
          <a:ln w="19050" cap="rnd" cmpd="sng">
            <a:solidFill>
              <a:srgbClr val="EFD199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EAC8A089-CC43-E056-A7C2-D3A1C0CD1F2F}"/>
              </a:ext>
            </a:extLst>
          </p:cNvPr>
          <p:cNvSpPr txBox="1"/>
          <p:nvPr/>
        </p:nvSpPr>
        <p:spPr>
          <a:xfrm>
            <a:off x="7246111" y="3421185"/>
            <a:ext cx="3491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Limitation of Analysis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865337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9D6B679A-AA41-CA04-7417-5116339F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BFC90EB4-A7A0-085D-07F4-7B66C7FA78ED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F4725EE1-F7E9-729F-F7E1-41B435B5DF0F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845F715C-2702-E3BA-1326-17AB9B773DB7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86562C62-6BD3-4564-A4EA-F64472E06001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93932B4F-DC36-8F8F-91E9-728285DE6B67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A5937477-B4FB-8B3D-3CE4-B4916D0AB5BB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E2C839EB-2094-4D6E-E3AF-B8A1D3D09928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A70DA519-F453-C275-9232-A70C0ABEA643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C2FEC380-42CD-A971-EA4B-B66D7234E2BF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086A7D44-5A03-C052-B045-9FE00DB23112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3E4F1394-51B9-95C4-09E9-6BF6A2112555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BABAD383-D5B1-FFBD-05A6-AEE4CB54E6B7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34259893-A827-F3D7-5AFF-D648FBC92D07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3F8E8229-DDC0-F662-AFE4-A2835738A070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1164E95F-C7A9-4EB8-00B3-C824C1560F12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A997A4BE-3262-BF6A-E482-8D905A4596FB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DE15D907-829F-D727-7A8C-FF286BD284DD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8CA8B1D5-2F89-1102-860D-3F7D3982E0AF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7C824EE9-FB8C-FFCF-1586-2EC19CB126A9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0888F187-2DB3-2704-5194-222062F13651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E6F6F6E4-B6CB-2E7C-78D6-FD96C68133A5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2878D8AE-7D68-D6A1-D49A-D15B25495B67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EF6CCB4B-7ACA-6167-EDE0-357BD94ACB36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2" name="Google Shape;1162;p71">
            <a:extLst>
              <a:ext uri="{FF2B5EF4-FFF2-40B4-BE49-F238E27FC236}">
                <a16:creationId xmlns:a16="http://schemas.microsoft.com/office/drawing/2014/main" id="{DD7A1FAE-72B5-7837-7F11-7491BFCB207E}"/>
              </a:ext>
            </a:extLst>
          </p:cNvPr>
          <p:cNvSpPr/>
          <p:nvPr/>
        </p:nvSpPr>
        <p:spPr>
          <a:xfrm>
            <a:off x="85185" y="6750908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3" name="Google Shape;1163;p71">
            <a:extLst>
              <a:ext uri="{FF2B5EF4-FFF2-40B4-BE49-F238E27FC236}">
                <a16:creationId xmlns:a16="http://schemas.microsoft.com/office/drawing/2014/main" id="{BE6D49AF-6E17-1CE8-E517-9B2952E89877}"/>
              </a:ext>
            </a:extLst>
          </p:cNvPr>
          <p:cNvSpPr txBox="1"/>
          <p:nvPr/>
        </p:nvSpPr>
        <p:spPr>
          <a:xfrm>
            <a:off x="0" y="6988324"/>
            <a:ext cx="32697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2000+ Rows</a:t>
            </a:r>
            <a:endParaRPr sz="2400" dirty="0"/>
          </a:p>
        </p:txBody>
      </p:sp>
      <p:cxnSp>
        <p:nvCxnSpPr>
          <p:cNvPr id="1164" name="Google Shape;1164;p71">
            <a:extLst>
              <a:ext uri="{FF2B5EF4-FFF2-40B4-BE49-F238E27FC236}">
                <a16:creationId xmlns:a16="http://schemas.microsoft.com/office/drawing/2014/main" id="{5F872277-82FE-382F-8A78-C193DA73AE85}"/>
              </a:ext>
            </a:extLst>
          </p:cNvPr>
          <p:cNvCxnSpPr/>
          <p:nvPr/>
        </p:nvCxnSpPr>
        <p:spPr>
          <a:xfrm>
            <a:off x="1532625" y="612603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5" name="Google Shape;1165;p71">
            <a:extLst>
              <a:ext uri="{FF2B5EF4-FFF2-40B4-BE49-F238E27FC236}">
                <a16:creationId xmlns:a16="http://schemas.microsoft.com/office/drawing/2014/main" id="{B2C36181-BC31-5D1D-62A9-226053701BB5}"/>
              </a:ext>
            </a:extLst>
          </p:cNvPr>
          <p:cNvSpPr/>
          <p:nvPr/>
        </p:nvSpPr>
        <p:spPr>
          <a:xfrm>
            <a:off x="110514" y="8411039"/>
            <a:ext cx="3122517" cy="1016477"/>
          </a:xfrm>
          <a:custGeom>
            <a:avLst/>
            <a:gdLst/>
            <a:ahLst/>
            <a:cxnLst/>
            <a:rect l="l" t="t" r="r" b="b"/>
            <a:pathLst>
              <a:path w="1160787" h="503830" extrusionOk="0">
                <a:moveTo>
                  <a:pt x="0" y="0"/>
                </a:moveTo>
                <a:lnTo>
                  <a:pt x="1160787" y="0"/>
                </a:lnTo>
                <a:lnTo>
                  <a:pt x="116078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6" name="Google Shape;1166;p71">
            <a:extLst>
              <a:ext uri="{FF2B5EF4-FFF2-40B4-BE49-F238E27FC236}">
                <a16:creationId xmlns:a16="http://schemas.microsoft.com/office/drawing/2014/main" id="{A2F6877F-5A4B-EBBE-3C95-9E9D11FD634B}"/>
              </a:ext>
            </a:extLst>
          </p:cNvPr>
          <p:cNvSpPr txBox="1"/>
          <p:nvPr/>
        </p:nvSpPr>
        <p:spPr>
          <a:xfrm>
            <a:off x="0" y="864276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 Variables</a:t>
            </a:r>
            <a:endParaRPr sz="2400" dirty="0"/>
          </a:p>
        </p:txBody>
      </p:sp>
      <p:cxnSp>
        <p:nvCxnSpPr>
          <p:cNvPr id="1167" name="Google Shape;1167;p71">
            <a:extLst>
              <a:ext uri="{FF2B5EF4-FFF2-40B4-BE49-F238E27FC236}">
                <a16:creationId xmlns:a16="http://schemas.microsoft.com/office/drawing/2014/main" id="{8862CE9B-A6E9-14C5-D945-582F39FA6976}"/>
              </a:ext>
            </a:extLst>
          </p:cNvPr>
          <p:cNvCxnSpPr/>
          <p:nvPr/>
        </p:nvCxnSpPr>
        <p:spPr>
          <a:xfrm>
            <a:off x="1460636" y="777379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8" name="Google Shape;1168;p71">
            <a:extLst>
              <a:ext uri="{FF2B5EF4-FFF2-40B4-BE49-F238E27FC236}">
                <a16:creationId xmlns:a16="http://schemas.microsoft.com/office/drawing/2014/main" id="{886DE234-3017-4C8A-E01D-577087603F5B}"/>
              </a:ext>
            </a:extLst>
          </p:cNvPr>
          <p:cNvSpPr/>
          <p:nvPr/>
        </p:nvSpPr>
        <p:spPr>
          <a:xfrm>
            <a:off x="4025261" y="5104865"/>
            <a:ext cx="3269967" cy="1016477"/>
          </a:xfrm>
          <a:custGeom>
            <a:avLst/>
            <a:gdLst/>
            <a:ahLst/>
            <a:cxnLst/>
            <a:rect l="l" t="t" r="r" b="b"/>
            <a:pathLst>
              <a:path w="1215601" h="503830" extrusionOk="0">
                <a:moveTo>
                  <a:pt x="0" y="0"/>
                </a:moveTo>
                <a:lnTo>
                  <a:pt x="1215601" y="0"/>
                </a:lnTo>
                <a:lnTo>
                  <a:pt x="121560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9" name="Google Shape;1169;p71">
            <a:extLst>
              <a:ext uri="{FF2B5EF4-FFF2-40B4-BE49-F238E27FC236}">
                <a16:creationId xmlns:a16="http://schemas.microsoft.com/office/drawing/2014/main" id="{AB8AE444-CFD8-3B48-DEAF-8D1F899DBE2C}"/>
              </a:ext>
            </a:extLst>
          </p:cNvPr>
          <p:cNvSpPr txBox="1"/>
          <p:nvPr/>
        </p:nvSpPr>
        <p:spPr>
          <a:xfrm>
            <a:off x="4025261" y="5181291"/>
            <a:ext cx="3128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Manhattan</a:t>
            </a:r>
            <a:endParaRPr sz="2400" dirty="0"/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Brooklyn</a:t>
            </a:r>
            <a:endParaRPr sz="2400" dirty="0"/>
          </a:p>
        </p:txBody>
      </p:sp>
      <p:cxnSp>
        <p:nvCxnSpPr>
          <p:cNvPr id="1170" name="Google Shape;1170;p71">
            <a:extLst>
              <a:ext uri="{FF2B5EF4-FFF2-40B4-BE49-F238E27FC236}">
                <a16:creationId xmlns:a16="http://schemas.microsoft.com/office/drawing/2014/main" id="{7E902D82-4879-37D5-6543-C43DE93A4B4E}"/>
              </a:ext>
            </a:extLst>
          </p:cNvPr>
          <p:cNvCxnSpPr/>
          <p:nvPr/>
        </p:nvCxnSpPr>
        <p:spPr>
          <a:xfrm>
            <a:off x="5585588" y="455410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1" name="Google Shape;1171;p71">
            <a:extLst>
              <a:ext uri="{FF2B5EF4-FFF2-40B4-BE49-F238E27FC236}">
                <a16:creationId xmlns:a16="http://schemas.microsoft.com/office/drawing/2014/main" id="{1BFE47E3-6A2E-7D5D-06E9-8322606EBF52}"/>
              </a:ext>
            </a:extLst>
          </p:cNvPr>
          <p:cNvSpPr/>
          <p:nvPr/>
        </p:nvSpPr>
        <p:spPr>
          <a:xfrm>
            <a:off x="4179287" y="6764995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2" name="Google Shape;1172;p71">
            <a:extLst>
              <a:ext uri="{FF2B5EF4-FFF2-40B4-BE49-F238E27FC236}">
                <a16:creationId xmlns:a16="http://schemas.microsoft.com/office/drawing/2014/main" id="{F48DEABF-83E3-2EFA-2D99-90BE4677258F}"/>
              </a:ext>
            </a:extLst>
          </p:cNvPr>
          <p:cNvSpPr txBox="1"/>
          <p:nvPr/>
        </p:nvSpPr>
        <p:spPr>
          <a:xfrm>
            <a:off x="4090541" y="696769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Staten Island</a:t>
            </a:r>
            <a:endParaRPr sz="2400" dirty="0"/>
          </a:p>
        </p:txBody>
      </p:sp>
      <p:cxnSp>
        <p:nvCxnSpPr>
          <p:cNvPr id="1173" name="Google Shape;1173;p71">
            <a:extLst>
              <a:ext uri="{FF2B5EF4-FFF2-40B4-BE49-F238E27FC236}">
                <a16:creationId xmlns:a16="http://schemas.microsoft.com/office/drawing/2014/main" id="{B05BAE10-C9E5-1EEA-0B5B-FBD3CE382FB0}"/>
              </a:ext>
            </a:extLst>
          </p:cNvPr>
          <p:cNvCxnSpPr/>
          <p:nvPr/>
        </p:nvCxnSpPr>
        <p:spPr>
          <a:xfrm>
            <a:off x="5576659" y="6128148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43D73962-2108-C95E-2E4A-E9B5DC45E74F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3B15E4B2-6E2C-A7AA-6D9A-2694922B8DAD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3559317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AD15C422-6881-D0A0-D451-38482818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73A1381B-82CA-C04E-0A60-15E3D05A5A07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977B4925-E105-BBA9-20A0-C7F89E2F941D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23ECF7D0-5DF1-7F4A-6097-7E7F5E96CB8B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92E6E7C7-E07F-3B19-1015-B2FDB3FFD79E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C4A9E6BF-1EA8-E29A-8C4D-E8EF30EA54E6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673646CA-EAD3-FA12-3661-2917DFC7D30C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48FA9F0B-FED7-A458-1E1C-762CD2AAAB92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69B8623E-16D1-D18F-0BF6-5986AF30AF0F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86EBB4CC-67D4-819B-4205-A3204E0CF7F3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B38A2C15-4E52-BBB3-73B1-F1A614658D16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410FB31D-4B04-3110-2CAD-EA98DF2FF07D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777D61BE-3CD7-2EC1-472D-F879D9EFA9DD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5E013771-E790-DC07-B016-8DA3B5ADA2CD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7572698B-A7CF-263D-077B-8A8A5BE93F0A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C5EF2BDF-E4C2-FB49-37E3-C6CFDE742F91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1DC98098-139E-072C-D97F-FB8F77D859A0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04AAE59B-9B7E-5D57-6FD5-B66A30367256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338678CA-78DA-1EAC-8797-9E0030A6AF8D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D8C8CB31-85E7-E53D-DD35-7C86DA78AF4E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6D5B6C67-357B-859B-4603-ED26479EF284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39F039FF-7749-5FCF-0F58-32ECAEF10E8C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6FBC61AC-EF57-A56F-F6EC-C680BBE9CF25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6831B47E-41BB-2BDD-9644-D9B61EE25007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2" name="Google Shape;1162;p71">
            <a:extLst>
              <a:ext uri="{FF2B5EF4-FFF2-40B4-BE49-F238E27FC236}">
                <a16:creationId xmlns:a16="http://schemas.microsoft.com/office/drawing/2014/main" id="{F1895C47-C762-95B8-7C93-3A003972CF30}"/>
              </a:ext>
            </a:extLst>
          </p:cNvPr>
          <p:cNvSpPr/>
          <p:nvPr/>
        </p:nvSpPr>
        <p:spPr>
          <a:xfrm>
            <a:off x="85185" y="6750908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3" name="Google Shape;1163;p71">
            <a:extLst>
              <a:ext uri="{FF2B5EF4-FFF2-40B4-BE49-F238E27FC236}">
                <a16:creationId xmlns:a16="http://schemas.microsoft.com/office/drawing/2014/main" id="{EE96356C-B6B4-A708-0FB1-EE940902980E}"/>
              </a:ext>
            </a:extLst>
          </p:cNvPr>
          <p:cNvSpPr txBox="1"/>
          <p:nvPr/>
        </p:nvSpPr>
        <p:spPr>
          <a:xfrm>
            <a:off x="0" y="6988324"/>
            <a:ext cx="32697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2000+ Rows</a:t>
            </a:r>
            <a:endParaRPr sz="2400" dirty="0"/>
          </a:p>
        </p:txBody>
      </p:sp>
      <p:cxnSp>
        <p:nvCxnSpPr>
          <p:cNvPr id="1164" name="Google Shape;1164;p71">
            <a:extLst>
              <a:ext uri="{FF2B5EF4-FFF2-40B4-BE49-F238E27FC236}">
                <a16:creationId xmlns:a16="http://schemas.microsoft.com/office/drawing/2014/main" id="{1DDB19DE-CD68-9010-3DC2-6AFE6951717E}"/>
              </a:ext>
            </a:extLst>
          </p:cNvPr>
          <p:cNvCxnSpPr/>
          <p:nvPr/>
        </p:nvCxnSpPr>
        <p:spPr>
          <a:xfrm>
            <a:off x="1532625" y="612603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5" name="Google Shape;1165;p71">
            <a:extLst>
              <a:ext uri="{FF2B5EF4-FFF2-40B4-BE49-F238E27FC236}">
                <a16:creationId xmlns:a16="http://schemas.microsoft.com/office/drawing/2014/main" id="{926A538E-D420-EC4D-4A65-D4C1F3345C19}"/>
              </a:ext>
            </a:extLst>
          </p:cNvPr>
          <p:cNvSpPr/>
          <p:nvPr/>
        </p:nvSpPr>
        <p:spPr>
          <a:xfrm>
            <a:off x="110514" y="8411039"/>
            <a:ext cx="3122517" cy="1016477"/>
          </a:xfrm>
          <a:custGeom>
            <a:avLst/>
            <a:gdLst/>
            <a:ahLst/>
            <a:cxnLst/>
            <a:rect l="l" t="t" r="r" b="b"/>
            <a:pathLst>
              <a:path w="1160787" h="503830" extrusionOk="0">
                <a:moveTo>
                  <a:pt x="0" y="0"/>
                </a:moveTo>
                <a:lnTo>
                  <a:pt x="1160787" y="0"/>
                </a:lnTo>
                <a:lnTo>
                  <a:pt x="116078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6" name="Google Shape;1166;p71">
            <a:extLst>
              <a:ext uri="{FF2B5EF4-FFF2-40B4-BE49-F238E27FC236}">
                <a16:creationId xmlns:a16="http://schemas.microsoft.com/office/drawing/2014/main" id="{2DEC4B77-5DF2-B89A-83DB-2E54BA76D26D}"/>
              </a:ext>
            </a:extLst>
          </p:cNvPr>
          <p:cNvSpPr txBox="1"/>
          <p:nvPr/>
        </p:nvSpPr>
        <p:spPr>
          <a:xfrm>
            <a:off x="0" y="864276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 Variables</a:t>
            </a:r>
            <a:endParaRPr sz="2400" dirty="0"/>
          </a:p>
        </p:txBody>
      </p:sp>
      <p:cxnSp>
        <p:nvCxnSpPr>
          <p:cNvPr id="1167" name="Google Shape;1167;p71">
            <a:extLst>
              <a:ext uri="{FF2B5EF4-FFF2-40B4-BE49-F238E27FC236}">
                <a16:creationId xmlns:a16="http://schemas.microsoft.com/office/drawing/2014/main" id="{C6A505B4-C641-194D-FF90-BCB93470DEB7}"/>
              </a:ext>
            </a:extLst>
          </p:cNvPr>
          <p:cNvCxnSpPr/>
          <p:nvPr/>
        </p:nvCxnSpPr>
        <p:spPr>
          <a:xfrm>
            <a:off x="1460636" y="777379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8" name="Google Shape;1168;p71">
            <a:extLst>
              <a:ext uri="{FF2B5EF4-FFF2-40B4-BE49-F238E27FC236}">
                <a16:creationId xmlns:a16="http://schemas.microsoft.com/office/drawing/2014/main" id="{AB066FAF-4339-759F-239B-B395924622EF}"/>
              </a:ext>
            </a:extLst>
          </p:cNvPr>
          <p:cNvSpPr/>
          <p:nvPr/>
        </p:nvSpPr>
        <p:spPr>
          <a:xfrm>
            <a:off x="4025261" y="5104865"/>
            <a:ext cx="3269967" cy="1016477"/>
          </a:xfrm>
          <a:custGeom>
            <a:avLst/>
            <a:gdLst/>
            <a:ahLst/>
            <a:cxnLst/>
            <a:rect l="l" t="t" r="r" b="b"/>
            <a:pathLst>
              <a:path w="1215601" h="503830" extrusionOk="0">
                <a:moveTo>
                  <a:pt x="0" y="0"/>
                </a:moveTo>
                <a:lnTo>
                  <a:pt x="1215601" y="0"/>
                </a:lnTo>
                <a:lnTo>
                  <a:pt x="121560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9" name="Google Shape;1169;p71">
            <a:extLst>
              <a:ext uri="{FF2B5EF4-FFF2-40B4-BE49-F238E27FC236}">
                <a16:creationId xmlns:a16="http://schemas.microsoft.com/office/drawing/2014/main" id="{C99BD769-A766-1967-26EB-68E0879E5737}"/>
              </a:ext>
            </a:extLst>
          </p:cNvPr>
          <p:cNvSpPr txBox="1"/>
          <p:nvPr/>
        </p:nvSpPr>
        <p:spPr>
          <a:xfrm>
            <a:off x="4025261" y="5181291"/>
            <a:ext cx="3128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Manhattan</a:t>
            </a:r>
            <a:endParaRPr sz="2400" dirty="0"/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Brooklyn</a:t>
            </a:r>
            <a:endParaRPr sz="2400" dirty="0"/>
          </a:p>
        </p:txBody>
      </p:sp>
      <p:cxnSp>
        <p:nvCxnSpPr>
          <p:cNvPr id="1170" name="Google Shape;1170;p71">
            <a:extLst>
              <a:ext uri="{FF2B5EF4-FFF2-40B4-BE49-F238E27FC236}">
                <a16:creationId xmlns:a16="http://schemas.microsoft.com/office/drawing/2014/main" id="{37679349-6B63-217B-26D0-2A29A937B0DC}"/>
              </a:ext>
            </a:extLst>
          </p:cNvPr>
          <p:cNvCxnSpPr/>
          <p:nvPr/>
        </p:nvCxnSpPr>
        <p:spPr>
          <a:xfrm>
            <a:off x="5585588" y="455410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1" name="Google Shape;1171;p71">
            <a:extLst>
              <a:ext uri="{FF2B5EF4-FFF2-40B4-BE49-F238E27FC236}">
                <a16:creationId xmlns:a16="http://schemas.microsoft.com/office/drawing/2014/main" id="{633799BB-FC6F-AE48-A2E8-1CA567CB7C7E}"/>
              </a:ext>
            </a:extLst>
          </p:cNvPr>
          <p:cNvSpPr/>
          <p:nvPr/>
        </p:nvSpPr>
        <p:spPr>
          <a:xfrm>
            <a:off x="4179287" y="6764995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2" name="Google Shape;1172;p71">
            <a:extLst>
              <a:ext uri="{FF2B5EF4-FFF2-40B4-BE49-F238E27FC236}">
                <a16:creationId xmlns:a16="http://schemas.microsoft.com/office/drawing/2014/main" id="{71B34763-B8D0-0294-4569-65D3630A3566}"/>
              </a:ext>
            </a:extLst>
          </p:cNvPr>
          <p:cNvSpPr txBox="1"/>
          <p:nvPr/>
        </p:nvSpPr>
        <p:spPr>
          <a:xfrm>
            <a:off x="4090541" y="696769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Staten Island</a:t>
            </a:r>
            <a:endParaRPr sz="2400" dirty="0"/>
          </a:p>
        </p:txBody>
      </p:sp>
      <p:cxnSp>
        <p:nvCxnSpPr>
          <p:cNvPr id="1173" name="Google Shape;1173;p71">
            <a:extLst>
              <a:ext uri="{FF2B5EF4-FFF2-40B4-BE49-F238E27FC236}">
                <a16:creationId xmlns:a16="http://schemas.microsoft.com/office/drawing/2014/main" id="{6E6D4B27-812B-36CF-63CD-A9FF74ACC486}"/>
              </a:ext>
            </a:extLst>
          </p:cNvPr>
          <p:cNvCxnSpPr/>
          <p:nvPr/>
        </p:nvCxnSpPr>
        <p:spPr>
          <a:xfrm>
            <a:off x="5576659" y="6128148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4" name="Google Shape;1174;p71">
            <a:extLst>
              <a:ext uri="{FF2B5EF4-FFF2-40B4-BE49-F238E27FC236}">
                <a16:creationId xmlns:a16="http://schemas.microsoft.com/office/drawing/2014/main" id="{E300956A-48E5-E24C-64F0-F9A082F0B037}"/>
              </a:ext>
            </a:extLst>
          </p:cNvPr>
          <p:cNvSpPr/>
          <p:nvPr/>
        </p:nvSpPr>
        <p:spPr>
          <a:xfrm>
            <a:off x="4171596" y="8397544"/>
            <a:ext cx="3123623" cy="1016477"/>
          </a:xfrm>
          <a:custGeom>
            <a:avLst/>
            <a:gdLst/>
            <a:ahLst/>
            <a:cxnLst/>
            <a:rect l="l" t="t" r="r" b="b"/>
            <a:pathLst>
              <a:path w="1161198" h="503830" extrusionOk="0">
                <a:moveTo>
                  <a:pt x="0" y="0"/>
                </a:moveTo>
                <a:lnTo>
                  <a:pt x="1161198" y="0"/>
                </a:lnTo>
                <a:lnTo>
                  <a:pt x="1161198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5" name="Google Shape;1175;p71">
            <a:extLst>
              <a:ext uri="{FF2B5EF4-FFF2-40B4-BE49-F238E27FC236}">
                <a16:creationId xmlns:a16="http://schemas.microsoft.com/office/drawing/2014/main" id="{B77FDBB3-84F9-B1C4-36DF-FC7800056E3C}"/>
              </a:ext>
            </a:extLst>
          </p:cNvPr>
          <p:cNvSpPr txBox="1"/>
          <p:nvPr/>
        </p:nvSpPr>
        <p:spPr>
          <a:xfrm>
            <a:off x="4069399" y="8628149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Silver Lake</a:t>
            </a:r>
            <a:endParaRPr sz="2400" dirty="0"/>
          </a:p>
        </p:txBody>
      </p:sp>
      <p:cxnSp>
        <p:nvCxnSpPr>
          <p:cNvPr id="1176" name="Google Shape;1176;p71">
            <a:extLst>
              <a:ext uri="{FF2B5EF4-FFF2-40B4-BE49-F238E27FC236}">
                <a16:creationId xmlns:a16="http://schemas.microsoft.com/office/drawing/2014/main" id="{F7F564E6-6F85-0F77-CBBF-181F31BEC78B}"/>
              </a:ext>
            </a:extLst>
          </p:cNvPr>
          <p:cNvCxnSpPr/>
          <p:nvPr/>
        </p:nvCxnSpPr>
        <p:spPr>
          <a:xfrm>
            <a:off x="5600323" y="778712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386594E3-A525-7DA4-1B2C-2C23EEB14152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79584E7C-16F5-F8B6-6404-7E1DC407E860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3203272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33F05756-E996-5922-D90B-261A6CA9C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A3D78338-7C5F-1209-7B4F-AAAB8752C5E7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608049EF-9C3F-79ED-C89C-49EB7405BBCE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4D776D68-C678-FD9F-0DD8-241AB143772D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8A0D1233-1426-6063-2496-20E963BE9BB6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96814FEF-E895-9CAC-ECE2-CA1562FD5361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CE9A1976-546A-EA61-F4A7-7AEE76DAADA3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62179A22-F33D-D0AF-87E2-01C56A881BAD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4FD0416E-BA1C-32CF-E0C1-E07E6771D493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4DAC4433-36A1-391B-746B-B2EBFC3A71A8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F9F3BF9A-17A5-DFBB-FFDA-33C344EC2669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88199C0E-E75F-58BC-4462-80C574ACC821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AE829548-46FF-7DF7-0121-5D19958CC5F1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CCD622A8-7654-C2C9-278D-5917A02511AB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ACF73C17-8BBD-E9E2-A347-95B24367E541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450C5885-61F8-2D25-320F-DBB5B6C465CE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CF983B83-A04A-C185-92F0-D1AEEE4B735D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72B087B2-C5FC-ACDF-67EB-B3BEBBBCD4B0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0228C4D9-9AC1-12CE-F56A-5EA84E14B0B7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8DF3835D-DD4C-CBEE-9271-EB44F20A3E18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FCBC567F-783A-209F-C08E-A594B29F9707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D841EBFC-B7BC-0009-C298-A59B04AD5410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D428EA7E-7A96-DCDB-F1E4-6B9065951368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12B6EB44-53B8-3BEA-2834-0921B53ACEEE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2" name="Google Shape;1162;p71">
            <a:extLst>
              <a:ext uri="{FF2B5EF4-FFF2-40B4-BE49-F238E27FC236}">
                <a16:creationId xmlns:a16="http://schemas.microsoft.com/office/drawing/2014/main" id="{B70FEC92-8F38-1523-8728-A632119118C7}"/>
              </a:ext>
            </a:extLst>
          </p:cNvPr>
          <p:cNvSpPr/>
          <p:nvPr/>
        </p:nvSpPr>
        <p:spPr>
          <a:xfrm>
            <a:off x="85185" y="6750908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3" name="Google Shape;1163;p71">
            <a:extLst>
              <a:ext uri="{FF2B5EF4-FFF2-40B4-BE49-F238E27FC236}">
                <a16:creationId xmlns:a16="http://schemas.microsoft.com/office/drawing/2014/main" id="{FBD48585-854C-AE4C-EE46-5126F7BA2700}"/>
              </a:ext>
            </a:extLst>
          </p:cNvPr>
          <p:cNvSpPr txBox="1"/>
          <p:nvPr/>
        </p:nvSpPr>
        <p:spPr>
          <a:xfrm>
            <a:off x="0" y="6988324"/>
            <a:ext cx="32697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2000+ Rows</a:t>
            </a:r>
            <a:endParaRPr sz="2400" dirty="0"/>
          </a:p>
        </p:txBody>
      </p:sp>
      <p:cxnSp>
        <p:nvCxnSpPr>
          <p:cNvPr id="1164" name="Google Shape;1164;p71">
            <a:extLst>
              <a:ext uri="{FF2B5EF4-FFF2-40B4-BE49-F238E27FC236}">
                <a16:creationId xmlns:a16="http://schemas.microsoft.com/office/drawing/2014/main" id="{E394C8DC-374F-C08E-4F3E-7A0661BB5244}"/>
              </a:ext>
            </a:extLst>
          </p:cNvPr>
          <p:cNvCxnSpPr/>
          <p:nvPr/>
        </p:nvCxnSpPr>
        <p:spPr>
          <a:xfrm>
            <a:off x="1532625" y="612603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5" name="Google Shape;1165;p71">
            <a:extLst>
              <a:ext uri="{FF2B5EF4-FFF2-40B4-BE49-F238E27FC236}">
                <a16:creationId xmlns:a16="http://schemas.microsoft.com/office/drawing/2014/main" id="{881A945D-2B63-C8C7-5CD3-CC12CEAA437E}"/>
              </a:ext>
            </a:extLst>
          </p:cNvPr>
          <p:cNvSpPr/>
          <p:nvPr/>
        </p:nvSpPr>
        <p:spPr>
          <a:xfrm>
            <a:off x="110514" y="8411039"/>
            <a:ext cx="3122517" cy="1016477"/>
          </a:xfrm>
          <a:custGeom>
            <a:avLst/>
            <a:gdLst/>
            <a:ahLst/>
            <a:cxnLst/>
            <a:rect l="l" t="t" r="r" b="b"/>
            <a:pathLst>
              <a:path w="1160787" h="503830" extrusionOk="0">
                <a:moveTo>
                  <a:pt x="0" y="0"/>
                </a:moveTo>
                <a:lnTo>
                  <a:pt x="1160787" y="0"/>
                </a:lnTo>
                <a:lnTo>
                  <a:pt x="116078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6" name="Google Shape;1166;p71">
            <a:extLst>
              <a:ext uri="{FF2B5EF4-FFF2-40B4-BE49-F238E27FC236}">
                <a16:creationId xmlns:a16="http://schemas.microsoft.com/office/drawing/2014/main" id="{B352AAD9-0058-A8BB-69AC-723EA01246E1}"/>
              </a:ext>
            </a:extLst>
          </p:cNvPr>
          <p:cNvSpPr txBox="1"/>
          <p:nvPr/>
        </p:nvSpPr>
        <p:spPr>
          <a:xfrm>
            <a:off x="0" y="864276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 Variables</a:t>
            </a:r>
            <a:endParaRPr sz="2400" dirty="0"/>
          </a:p>
        </p:txBody>
      </p:sp>
      <p:cxnSp>
        <p:nvCxnSpPr>
          <p:cNvPr id="1167" name="Google Shape;1167;p71">
            <a:extLst>
              <a:ext uri="{FF2B5EF4-FFF2-40B4-BE49-F238E27FC236}">
                <a16:creationId xmlns:a16="http://schemas.microsoft.com/office/drawing/2014/main" id="{3946EAEF-75B3-521C-4199-86C07F1C3150}"/>
              </a:ext>
            </a:extLst>
          </p:cNvPr>
          <p:cNvCxnSpPr/>
          <p:nvPr/>
        </p:nvCxnSpPr>
        <p:spPr>
          <a:xfrm>
            <a:off x="1460636" y="777379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8" name="Google Shape;1168;p71">
            <a:extLst>
              <a:ext uri="{FF2B5EF4-FFF2-40B4-BE49-F238E27FC236}">
                <a16:creationId xmlns:a16="http://schemas.microsoft.com/office/drawing/2014/main" id="{811CF8E6-40B7-E9FA-3C47-3DAACB491AD6}"/>
              </a:ext>
            </a:extLst>
          </p:cNvPr>
          <p:cNvSpPr/>
          <p:nvPr/>
        </p:nvSpPr>
        <p:spPr>
          <a:xfrm>
            <a:off x="4025261" y="5104865"/>
            <a:ext cx="3269967" cy="1016477"/>
          </a:xfrm>
          <a:custGeom>
            <a:avLst/>
            <a:gdLst/>
            <a:ahLst/>
            <a:cxnLst/>
            <a:rect l="l" t="t" r="r" b="b"/>
            <a:pathLst>
              <a:path w="1215601" h="503830" extrusionOk="0">
                <a:moveTo>
                  <a:pt x="0" y="0"/>
                </a:moveTo>
                <a:lnTo>
                  <a:pt x="1215601" y="0"/>
                </a:lnTo>
                <a:lnTo>
                  <a:pt x="121560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9" name="Google Shape;1169;p71">
            <a:extLst>
              <a:ext uri="{FF2B5EF4-FFF2-40B4-BE49-F238E27FC236}">
                <a16:creationId xmlns:a16="http://schemas.microsoft.com/office/drawing/2014/main" id="{08ABFC22-21A1-C93A-4718-8207972E81D0}"/>
              </a:ext>
            </a:extLst>
          </p:cNvPr>
          <p:cNvSpPr txBox="1"/>
          <p:nvPr/>
        </p:nvSpPr>
        <p:spPr>
          <a:xfrm>
            <a:off x="4025261" y="5181291"/>
            <a:ext cx="3128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Manhattan</a:t>
            </a:r>
            <a:endParaRPr sz="2400" dirty="0"/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Brooklyn</a:t>
            </a:r>
            <a:endParaRPr sz="2400" dirty="0"/>
          </a:p>
        </p:txBody>
      </p:sp>
      <p:cxnSp>
        <p:nvCxnSpPr>
          <p:cNvPr id="1170" name="Google Shape;1170;p71">
            <a:extLst>
              <a:ext uri="{FF2B5EF4-FFF2-40B4-BE49-F238E27FC236}">
                <a16:creationId xmlns:a16="http://schemas.microsoft.com/office/drawing/2014/main" id="{D6BADC17-9FD5-3B08-5180-A343E749A76B}"/>
              </a:ext>
            </a:extLst>
          </p:cNvPr>
          <p:cNvCxnSpPr/>
          <p:nvPr/>
        </p:nvCxnSpPr>
        <p:spPr>
          <a:xfrm>
            <a:off x="5585588" y="455410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1" name="Google Shape;1171;p71">
            <a:extLst>
              <a:ext uri="{FF2B5EF4-FFF2-40B4-BE49-F238E27FC236}">
                <a16:creationId xmlns:a16="http://schemas.microsoft.com/office/drawing/2014/main" id="{4476FD09-30C1-3C17-1545-A43262AFEED8}"/>
              </a:ext>
            </a:extLst>
          </p:cNvPr>
          <p:cNvSpPr/>
          <p:nvPr/>
        </p:nvSpPr>
        <p:spPr>
          <a:xfrm>
            <a:off x="4179287" y="6764995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2" name="Google Shape;1172;p71">
            <a:extLst>
              <a:ext uri="{FF2B5EF4-FFF2-40B4-BE49-F238E27FC236}">
                <a16:creationId xmlns:a16="http://schemas.microsoft.com/office/drawing/2014/main" id="{15784511-8AFC-B132-541D-DE66ACA4834F}"/>
              </a:ext>
            </a:extLst>
          </p:cNvPr>
          <p:cNvSpPr txBox="1"/>
          <p:nvPr/>
        </p:nvSpPr>
        <p:spPr>
          <a:xfrm>
            <a:off x="4090541" y="696769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Staten Island</a:t>
            </a:r>
            <a:endParaRPr sz="2400" dirty="0"/>
          </a:p>
        </p:txBody>
      </p:sp>
      <p:cxnSp>
        <p:nvCxnSpPr>
          <p:cNvPr id="1173" name="Google Shape;1173;p71">
            <a:extLst>
              <a:ext uri="{FF2B5EF4-FFF2-40B4-BE49-F238E27FC236}">
                <a16:creationId xmlns:a16="http://schemas.microsoft.com/office/drawing/2014/main" id="{51B7E21E-BA98-2951-8E33-B0C053BAF76F}"/>
              </a:ext>
            </a:extLst>
          </p:cNvPr>
          <p:cNvCxnSpPr/>
          <p:nvPr/>
        </p:nvCxnSpPr>
        <p:spPr>
          <a:xfrm>
            <a:off x="5576659" y="6128148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4" name="Google Shape;1174;p71">
            <a:extLst>
              <a:ext uri="{FF2B5EF4-FFF2-40B4-BE49-F238E27FC236}">
                <a16:creationId xmlns:a16="http://schemas.microsoft.com/office/drawing/2014/main" id="{8104F712-3C02-FC8B-4950-35B77FB2C1C8}"/>
              </a:ext>
            </a:extLst>
          </p:cNvPr>
          <p:cNvSpPr/>
          <p:nvPr/>
        </p:nvSpPr>
        <p:spPr>
          <a:xfrm>
            <a:off x="4171596" y="8397544"/>
            <a:ext cx="3123623" cy="1016477"/>
          </a:xfrm>
          <a:custGeom>
            <a:avLst/>
            <a:gdLst/>
            <a:ahLst/>
            <a:cxnLst/>
            <a:rect l="l" t="t" r="r" b="b"/>
            <a:pathLst>
              <a:path w="1161198" h="503830" extrusionOk="0">
                <a:moveTo>
                  <a:pt x="0" y="0"/>
                </a:moveTo>
                <a:lnTo>
                  <a:pt x="1161198" y="0"/>
                </a:lnTo>
                <a:lnTo>
                  <a:pt x="1161198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5" name="Google Shape;1175;p71">
            <a:extLst>
              <a:ext uri="{FF2B5EF4-FFF2-40B4-BE49-F238E27FC236}">
                <a16:creationId xmlns:a16="http://schemas.microsoft.com/office/drawing/2014/main" id="{AC3CDAF3-5176-64B7-ADE5-86A1EF853CA2}"/>
              </a:ext>
            </a:extLst>
          </p:cNvPr>
          <p:cNvSpPr txBox="1"/>
          <p:nvPr/>
        </p:nvSpPr>
        <p:spPr>
          <a:xfrm>
            <a:off x="4069399" y="8628149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Silver Lake</a:t>
            </a:r>
            <a:endParaRPr sz="2400" dirty="0"/>
          </a:p>
        </p:txBody>
      </p:sp>
      <p:cxnSp>
        <p:nvCxnSpPr>
          <p:cNvPr id="1176" name="Google Shape;1176;p71">
            <a:extLst>
              <a:ext uri="{FF2B5EF4-FFF2-40B4-BE49-F238E27FC236}">
                <a16:creationId xmlns:a16="http://schemas.microsoft.com/office/drawing/2014/main" id="{5FE2DA06-6FD3-B2A6-1A6B-619D4D38073C}"/>
              </a:ext>
            </a:extLst>
          </p:cNvPr>
          <p:cNvCxnSpPr/>
          <p:nvPr/>
        </p:nvCxnSpPr>
        <p:spPr>
          <a:xfrm>
            <a:off x="5600323" y="778712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77" name="Google Shape;1177;p71">
            <a:extLst>
              <a:ext uri="{FF2B5EF4-FFF2-40B4-BE49-F238E27FC236}">
                <a16:creationId xmlns:a16="http://schemas.microsoft.com/office/drawing/2014/main" id="{E7D47062-9635-7B6E-5181-1F3EE1B39395}"/>
              </a:ext>
            </a:extLst>
          </p:cNvPr>
          <p:cNvCxnSpPr/>
          <p:nvPr/>
        </p:nvCxnSpPr>
        <p:spPr>
          <a:xfrm>
            <a:off x="9152464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8" name="Google Shape;1178;p71">
            <a:extLst>
              <a:ext uri="{FF2B5EF4-FFF2-40B4-BE49-F238E27FC236}">
                <a16:creationId xmlns:a16="http://schemas.microsoft.com/office/drawing/2014/main" id="{7C78682C-CFD4-DF37-EC50-19385DC467D7}"/>
              </a:ext>
            </a:extLst>
          </p:cNvPr>
          <p:cNvSpPr/>
          <p:nvPr/>
        </p:nvSpPr>
        <p:spPr>
          <a:xfrm>
            <a:off x="7697299" y="5144728"/>
            <a:ext cx="3169199" cy="1016477"/>
          </a:xfrm>
          <a:custGeom>
            <a:avLst/>
            <a:gdLst/>
            <a:ahLst/>
            <a:cxnLst/>
            <a:rect l="l" t="t" r="r" b="b"/>
            <a:pathLst>
              <a:path w="1178141" h="503830" extrusionOk="0">
                <a:moveTo>
                  <a:pt x="0" y="0"/>
                </a:moveTo>
                <a:lnTo>
                  <a:pt x="1178141" y="0"/>
                </a:lnTo>
                <a:lnTo>
                  <a:pt x="117814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9" name="Google Shape;1179;p71">
            <a:extLst>
              <a:ext uri="{FF2B5EF4-FFF2-40B4-BE49-F238E27FC236}">
                <a16:creationId xmlns:a16="http://schemas.microsoft.com/office/drawing/2014/main" id="{9C7D1211-8120-0BFC-21B6-DA8D09FBE960}"/>
              </a:ext>
            </a:extLst>
          </p:cNvPr>
          <p:cNvSpPr txBox="1"/>
          <p:nvPr/>
        </p:nvSpPr>
        <p:spPr>
          <a:xfrm>
            <a:off x="7874687" y="5101204"/>
            <a:ext cx="27135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Entire/Private/</a:t>
            </a:r>
            <a:endParaRPr sz="2600" b="0" i="0" u="none" strike="noStrike" cap="none" dirty="0">
              <a:solidFill>
                <a:srgbClr val="6D4C4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Shared</a:t>
            </a:r>
            <a:endParaRPr sz="2400" dirty="0"/>
          </a:p>
        </p:txBody>
      </p:sp>
      <p:cxnSp>
        <p:nvCxnSpPr>
          <p:cNvPr id="1180" name="Google Shape;1180;p71">
            <a:extLst>
              <a:ext uri="{FF2B5EF4-FFF2-40B4-BE49-F238E27FC236}">
                <a16:creationId xmlns:a16="http://schemas.microsoft.com/office/drawing/2014/main" id="{4A9CB870-F0F8-7F59-A064-B2FB536B008B}"/>
              </a:ext>
            </a:extLst>
          </p:cNvPr>
          <p:cNvCxnSpPr/>
          <p:nvPr/>
        </p:nvCxnSpPr>
        <p:spPr>
          <a:xfrm>
            <a:off x="9152464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FECC7240-F989-F4A5-E04D-A357AA7E2673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E8A1F5CB-6F5B-1DCF-AAE7-E7D9023222EF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1383671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77651A82-EFBC-783E-6BC3-E7E91EDDD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EEBBBA8F-276E-918D-1768-747B0B162545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64D39C72-FBD3-6DB3-1305-B8C832DEC8F9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5D761DDD-96DF-C230-70E1-9599C6122AAF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A1A5AF3B-123E-9ED7-4641-4AC281D30663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31402679-D51C-7C13-8D5A-2D1818FDA622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54EAFDE9-88F1-CBDD-7854-C882C8A1C8A8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44EC8E71-836E-ADB7-AA2D-A5D6BCE25127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9FF45A9A-BF49-14FB-DFF5-D02064AA638A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2B643020-B76F-2523-5D1D-ADF2FF201529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001F1B65-29BD-9D7E-4452-056F43D54B6C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B6F0DA00-77C9-3EB3-84C7-CC622FE52CBE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3FE4B530-3B2F-7A38-5340-2E221EC53707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43667843-81D5-B2A3-8F9E-0B3B91082302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49661602-227A-DC32-6DE6-40C07946122B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F35C7066-A8B1-992F-C6FD-276AA50DB718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E365888B-251B-BE63-A663-C0882C714193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EC1C596E-B1CB-E2FA-7792-22F73A427D71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91E2C2EE-355E-2A89-E37E-19206D123E8E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F9AC8718-42A2-5D13-49C4-7C1D4C563603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0B57DC5A-3453-DCC6-5C53-0BE3C49FDFE8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90321041-9C65-53B7-3F3B-D9A79CFF72FA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3445A201-13D2-3538-F294-DBCCE0C5A5B0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1A3EDED3-2915-CF66-674E-32C25B671B70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2" name="Google Shape;1162;p71">
            <a:extLst>
              <a:ext uri="{FF2B5EF4-FFF2-40B4-BE49-F238E27FC236}">
                <a16:creationId xmlns:a16="http://schemas.microsoft.com/office/drawing/2014/main" id="{F7EDC2DE-A918-75B3-59E7-6F12A493FB06}"/>
              </a:ext>
            </a:extLst>
          </p:cNvPr>
          <p:cNvSpPr/>
          <p:nvPr/>
        </p:nvSpPr>
        <p:spPr>
          <a:xfrm>
            <a:off x="85185" y="6750908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3" name="Google Shape;1163;p71">
            <a:extLst>
              <a:ext uri="{FF2B5EF4-FFF2-40B4-BE49-F238E27FC236}">
                <a16:creationId xmlns:a16="http://schemas.microsoft.com/office/drawing/2014/main" id="{313DE0EC-866C-C607-F727-F322B492A4C4}"/>
              </a:ext>
            </a:extLst>
          </p:cNvPr>
          <p:cNvSpPr txBox="1"/>
          <p:nvPr/>
        </p:nvSpPr>
        <p:spPr>
          <a:xfrm>
            <a:off x="0" y="6988324"/>
            <a:ext cx="32697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2000+ Rows</a:t>
            </a:r>
            <a:endParaRPr sz="2400" dirty="0"/>
          </a:p>
        </p:txBody>
      </p:sp>
      <p:cxnSp>
        <p:nvCxnSpPr>
          <p:cNvPr id="1164" name="Google Shape;1164;p71">
            <a:extLst>
              <a:ext uri="{FF2B5EF4-FFF2-40B4-BE49-F238E27FC236}">
                <a16:creationId xmlns:a16="http://schemas.microsoft.com/office/drawing/2014/main" id="{F92F2898-E86B-437A-530A-82FD4C190D45}"/>
              </a:ext>
            </a:extLst>
          </p:cNvPr>
          <p:cNvCxnSpPr/>
          <p:nvPr/>
        </p:nvCxnSpPr>
        <p:spPr>
          <a:xfrm>
            <a:off x="1532625" y="612603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5" name="Google Shape;1165;p71">
            <a:extLst>
              <a:ext uri="{FF2B5EF4-FFF2-40B4-BE49-F238E27FC236}">
                <a16:creationId xmlns:a16="http://schemas.microsoft.com/office/drawing/2014/main" id="{44F611AD-8D38-D2C7-D339-C250C261EB08}"/>
              </a:ext>
            </a:extLst>
          </p:cNvPr>
          <p:cNvSpPr/>
          <p:nvPr/>
        </p:nvSpPr>
        <p:spPr>
          <a:xfrm>
            <a:off x="110514" y="8411039"/>
            <a:ext cx="3122517" cy="1016477"/>
          </a:xfrm>
          <a:custGeom>
            <a:avLst/>
            <a:gdLst/>
            <a:ahLst/>
            <a:cxnLst/>
            <a:rect l="l" t="t" r="r" b="b"/>
            <a:pathLst>
              <a:path w="1160787" h="503830" extrusionOk="0">
                <a:moveTo>
                  <a:pt x="0" y="0"/>
                </a:moveTo>
                <a:lnTo>
                  <a:pt x="1160787" y="0"/>
                </a:lnTo>
                <a:lnTo>
                  <a:pt x="116078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6" name="Google Shape;1166;p71">
            <a:extLst>
              <a:ext uri="{FF2B5EF4-FFF2-40B4-BE49-F238E27FC236}">
                <a16:creationId xmlns:a16="http://schemas.microsoft.com/office/drawing/2014/main" id="{E81B2A6B-D2D3-0319-83DE-12C08D26D1ED}"/>
              </a:ext>
            </a:extLst>
          </p:cNvPr>
          <p:cNvSpPr txBox="1"/>
          <p:nvPr/>
        </p:nvSpPr>
        <p:spPr>
          <a:xfrm>
            <a:off x="0" y="864276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 Variables</a:t>
            </a:r>
            <a:endParaRPr sz="2400" dirty="0"/>
          </a:p>
        </p:txBody>
      </p:sp>
      <p:cxnSp>
        <p:nvCxnSpPr>
          <p:cNvPr id="1167" name="Google Shape;1167;p71">
            <a:extLst>
              <a:ext uri="{FF2B5EF4-FFF2-40B4-BE49-F238E27FC236}">
                <a16:creationId xmlns:a16="http://schemas.microsoft.com/office/drawing/2014/main" id="{71EC8BCB-271F-7FC0-3B71-F6EA237AB8F7}"/>
              </a:ext>
            </a:extLst>
          </p:cNvPr>
          <p:cNvCxnSpPr/>
          <p:nvPr/>
        </p:nvCxnSpPr>
        <p:spPr>
          <a:xfrm>
            <a:off x="1460636" y="777379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8" name="Google Shape;1168;p71">
            <a:extLst>
              <a:ext uri="{FF2B5EF4-FFF2-40B4-BE49-F238E27FC236}">
                <a16:creationId xmlns:a16="http://schemas.microsoft.com/office/drawing/2014/main" id="{4062AFD6-F0AD-6A1F-4B1D-68A448944D1E}"/>
              </a:ext>
            </a:extLst>
          </p:cNvPr>
          <p:cNvSpPr/>
          <p:nvPr/>
        </p:nvSpPr>
        <p:spPr>
          <a:xfrm>
            <a:off x="4025261" y="5104865"/>
            <a:ext cx="3269967" cy="1016477"/>
          </a:xfrm>
          <a:custGeom>
            <a:avLst/>
            <a:gdLst/>
            <a:ahLst/>
            <a:cxnLst/>
            <a:rect l="l" t="t" r="r" b="b"/>
            <a:pathLst>
              <a:path w="1215601" h="503830" extrusionOk="0">
                <a:moveTo>
                  <a:pt x="0" y="0"/>
                </a:moveTo>
                <a:lnTo>
                  <a:pt x="1215601" y="0"/>
                </a:lnTo>
                <a:lnTo>
                  <a:pt x="121560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9" name="Google Shape;1169;p71">
            <a:extLst>
              <a:ext uri="{FF2B5EF4-FFF2-40B4-BE49-F238E27FC236}">
                <a16:creationId xmlns:a16="http://schemas.microsoft.com/office/drawing/2014/main" id="{88789AC4-6A82-254D-5815-7B4239139FA1}"/>
              </a:ext>
            </a:extLst>
          </p:cNvPr>
          <p:cNvSpPr txBox="1"/>
          <p:nvPr/>
        </p:nvSpPr>
        <p:spPr>
          <a:xfrm>
            <a:off x="4025261" y="5181291"/>
            <a:ext cx="3128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Manhattan</a:t>
            </a:r>
            <a:endParaRPr sz="2400" dirty="0"/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Brooklyn</a:t>
            </a:r>
            <a:endParaRPr sz="2400" dirty="0"/>
          </a:p>
        </p:txBody>
      </p:sp>
      <p:cxnSp>
        <p:nvCxnSpPr>
          <p:cNvPr id="1170" name="Google Shape;1170;p71">
            <a:extLst>
              <a:ext uri="{FF2B5EF4-FFF2-40B4-BE49-F238E27FC236}">
                <a16:creationId xmlns:a16="http://schemas.microsoft.com/office/drawing/2014/main" id="{725CF555-051D-B688-C6C2-9CCE1BF10FF7}"/>
              </a:ext>
            </a:extLst>
          </p:cNvPr>
          <p:cNvCxnSpPr/>
          <p:nvPr/>
        </p:nvCxnSpPr>
        <p:spPr>
          <a:xfrm>
            <a:off x="5585588" y="455410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1" name="Google Shape;1171;p71">
            <a:extLst>
              <a:ext uri="{FF2B5EF4-FFF2-40B4-BE49-F238E27FC236}">
                <a16:creationId xmlns:a16="http://schemas.microsoft.com/office/drawing/2014/main" id="{A4AAAC55-8EFE-CC1A-7E13-24CA8FC8B302}"/>
              </a:ext>
            </a:extLst>
          </p:cNvPr>
          <p:cNvSpPr/>
          <p:nvPr/>
        </p:nvSpPr>
        <p:spPr>
          <a:xfrm>
            <a:off x="4179287" y="6764995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2" name="Google Shape;1172;p71">
            <a:extLst>
              <a:ext uri="{FF2B5EF4-FFF2-40B4-BE49-F238E27FC236}">
                <a16:creationId xmlns:a16="http://schemas.microsoft.com/office/drawing/2014/main" id="{AF762B17-3B13-523A-ED06-F89AB5051E4A}"/>
              </a:ext>
            </a:extLst>
          </p:cNvPr>
          <p:cNvSpPr txBox="1"/>
          <p:nvPr/>
        </p:nvSpPr>
        <p:spPr>
          <a:xfrm>
            <a:off x="4090541" y="696769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Staten Island</a:t>
            </a:r>
            <a:endParaRPr sz="2400" dirty="0"/>
          </a:p>
        </p:txBody>
      </p:sp>
      <p:cxnSp>
        <p:nvCxnSpPr>
          <p:cNvPr id="1173" name="Google Shape;1173;p71">
            <a:extLst>
              <a:ext uri="{FF2B5EF4-FFF2-40B4-BE49-F238E27FC236}">
                <a16:creationId xmlns:a16="http://schemas.microsoft.com/office/drawing/2014/main" id="{5B2DA845-AFBD-9F74-F6B3-7FDA37A0D90E}"/>
              </a:ext>
            </a:extLst>
          </p:cNvPr>
          <p:cNvCxnSpPr/>
          <p:nvPr/>
        </p:nvCxnSpPr>
        <p:spPr>
          <a:xfrm>
            <a:off x="5576659" y="6128148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4" name="Google Shape;1174;p71">
            <a:extLst>
              <a:ext uri="{FF2B5EF4-FFF2-40B4-BE49-F238E27FC236}">
                <a16:creationId xmlns:a16="http://schemas.microsoft.com/office/drawing/2014/main" id="{534036CE-CE12-FAF3-0AC1-6B3B1C1B0CE6}"/>
              </a:ext>
            </a:extLst>
          </p:cNvPr>
          <p:cNvSpPr/>
          <p:nvPr/>
        </p:nvSpPr>
        <p:spPr>
          <a:xfrm>
            <a:off x="4171596" y="8397544"/>
            <a:ext cx="3123623" cy="1016477"/>
          </a:xfrm>
          <a:custGeom>
            <a:avLst/>
            <a:gdLst/>
            <a:ahLst/>
            <a:cxnLst/>
            <a:rect l="l" t="t" r="r" b="b"/>
            <a:pathLst>
              <a:path w="1161198" h="503830" extrusionOk="0">
                <a:moveTo>
                  <a:pt x="0" y="0"/>
                </a:moveTo>
                <a:lnTo>
                  <a:pt x="1161198" y="0"/>
                </a:lnTo>
                <a:lnTo>
                  <a:pt x="1161198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5" name="Google Shape;1175;p71">
            <a:extLst>
              <a:ext uri="{FF2B5EF4-FFF2-40B4-BE49-F238E27FC236}">
                <a16:creationId xmlns:a16="http://schemas.microsoft.com/office/drawing/2014/main" id="{A68821CE-A5CC-DA98-D08F-59ECF5D1AFAE}"/>
              </a:ext>
            </a:extLst>
          </p:cNvPr>
          <p:cNvSpPr txBox="1"/>
          <p:nvPr/>
        </p:nvSpPr>
        <p:spPr>
          <a:xfrm>
            <a:off x="4069399" y="8628149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Silver Lake</a:t>
            </a:r>
            <a:endParaRPr sz="2400" dirty="0"/>
          </a:p>
        </p:txBody>
      </p:sp>
      <p:cxnSp>
        <p:nvCxnSpPr>
          <p:cNvPr id="1176" name="Google Shape;1176;p71">
            <a:extLst>
              <a:ext uri="{FF2B5EF4-FFF2-40B4-BE49-F238E27FC236}">
                <a16:creationId xmlns:a16="http://schemas.microsoft.com/office/drawing/2014/main" id="{C15ADD2D-0DBC-2402-86BC-D46EABFB9F68}"/>
              </a:ext>
            </a:extLst>
          </p:cNvPr>
          <p:cNvCxnSpPr/>
          <p:nvPr/>
        </p:nvCxnSpPr>
        <p:spPr>
          <a:xfrm>
            <a:off x="5600323" y="778712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77" name="Google Shape;1177;p71">
            <a:extLst>
              <a:ext uri="{FF2B5EF4-FFF2-40B4-BE49-F238E27FC236}">
                <a16:creationId xmlns:a16="http://schemas.microsoft.com/office/drawing/2014/main" id="{FB4B5A9B-0FE2-6BC1-DCAA-C8280640B7CD}"/>
              </a:ext>
            </a:extLst>
          </p:cNvPr>
          <p:cNvCxnSpPr/>
          <p:nvPr/>
        </p:nvCxnSpPr>
        <p:spPr>
          <a:xfrm>
            <a:off x="9152464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8" name="Google Shape;1178;p71">
            <a:extLst>
              <a:ext uri="{FF2B5EF4-FFF2-40B4-BE49-F238E27FC236}">
                <a16:creationId xmlns:a16="http://schemas.microsoft.com/office/drawing/2014/main" id="{692043B8-D04B-088F-27A3-78629F5BE413}"/>
              </a:ext>
            </a:extLst>
          </p:cNvPr>
          <p:cNvSpPr/>
          <p:nvPr/>
        </p:nvSpPr>
        <p:spPr>
          <a:xfrm>
            <a:off x="7697299" y="5144728"/>
            <a:ext cx="3169199" cy="1016477"/>
          </a:xfrm>
          <a:custGeom>
            <a:avLst/>
            <a:gdLst/>
            <a:ahLst/>
            <a:cxnLst/>
            <a:rect l="l" t="t" r="r" b="b"/>
            <a:pathLst>
              <a:path w="1178141" h="503830" extrusionOk="0">
                <a:moveTo>
                  <a:pt x="0" y="0"/>
                </a:moveTo>
                <a:lnTo>
                  <a:pt x="1178141" y="0"/>
                </a:lnTo>
                <a:lnTo>
                  <a:pt x="117814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9" name="Google Shape;1179;p71">
            <a:extLst>
              <a:ext uri="{FF2B5EF4-FFF2-40B4-BE49-F238E27FC236}">
                <a16:creationId xmlns:a16="http://schemas.microsoft.com/office/drawing/2014/main" id="{4F19B2B1-85AE-E0BC-3AE2-F079B1D01F60}"/>
              </a:ext>
            </a:extLst>
          </p:cNvPr>
          <p:cNvSpPr txBox="1"/>
          <p:nvPr/>
        </p:nvSpPr>
        <p:spPr>
          <a:xfrm>
            <a:off x="7874687" y="5101204"/>
            <a:ext cx="27135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Entire/Private/</a:t>
            </a:r>
            <a:endParaRPr sz="2600" b="0" i="0" u="none" strike="noStrike" cap="none" dirty="0">
              <a:solidFill>
                <a:srgbClr val="6D4C4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Shared</a:t>
            </a:r>
            <a:endParaRPr sz="2400" dirty="0"/>
          </a:p>
        </p:txBody>
      </p:sp>
      <p:cxnSp>
        <p:nvCxnSpPr>
          <p:cNvPr id="1180" name="Google Shape;1180;p71">
            <a:extLst>
              <a:ext uri="{FF2B5EF4-FFF2-40B4-BE49-F238E27FC236}">
                <a16:creationId xmlns:a16="http://schemas.microsoft.com/office/drawing/2014/main" id="{526849B2-9620-55F7-D6A1-CA25ADE38E5E}"/>
              </a:ext>
            </a:extLst>
          </p:cNvPr>
          <p:cNvCxnSpPr/>
          <p:nvPr/>
        </p:nvCxnSpPr>
        <p:spPr>
          <a:xfrm>
            <a:off x="9152464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81" name="Google Shape;1181;p71">
            <a:extLst>
              <a:ext uri="{FF2B5EF4-FFF2-40B4-BE49-F238E27FC236}">
                <a16:creationId xmlns:a16="http://schemas.microsoft.com/office/drawing/2014/main" id="{139C35EE-A021-A33E-3C58-183E10391E2D}"/>
              </a:ext>
            </a:extLst>
          </p:cNvPr>
          <p:cNvSpPr/>
          <p:nvPr/>
        </p:nvSpPr>
        <p:spPr>
          <a:xfrm>
            <a:off x="7778784" y="6818254"/>
            <a:ext cx="3087708" cy="1016477"/>
          </a:xfrm>
          <a:custGeom>
            <a:avLst/>
            <a:gdLst/>
            <a:ahLst/>
            <a:cxnLst/>
            <a:rect l="l" t="t" r="r" b="b"/>
            <a:pathLst>
              <a:path w="1147847" h="503830" extrusionOk="0">
                <a:moveTo>
                  <a:pt x="0" y="0"/>
                </a:moveTo>
                <a:lnTo>
                  <a:pt x="1147847" y="0"/>
                </a:lnTo>
                <a:lnTo>
                  <a:pt x="114784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82" name="Google Shape;1182;p71">
            <a:extLst>
              <a:ext uri="{FF2B5EF4-FFF2-40B4-BE49-F238E27FC236}">
                <a16:creationId xmlns:a16="http://schemas.microsoft.com/office/drawing/2014/main" id="{BD4420E8-A351-3559-4D03-3813FD5ECD99}"/>
              </a:ext>
            </a:extLst>
          </p:cNvPr>
          <p:cNvCxnSpPr/>
          <p:nvPr/>
        </p:nvCxnSpPr>
        <p:spPr>
          <a:xfrm>
            <a:off x="9143535" y="617919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96" name="Google Shape;1196;p71">
            <a:extLst>
              <a:ext uri="{FF2B5EF4-FFF2-40B4-BE49-F238E27FC236}">
                <a16:creationId xmlns:a16="http://schemas.microsoft.com/office/drawing/2014/main" id="{04FA4575-A6EB-9200-D45E-3DCBD5012487}"/>
              </a:ext>
            </a:extLst>
          </p:cNvPr>
          <p:cNvSpPr txBox="1"/>
          <p:nvPr/>
        </p:nvSpPr>
        <p:spPr>
          <a:xfrm>
            <a:off x="7922709" y="6985293"/>
            <a:ext cx="28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Entire/Private</a:t>
            </a:r>
            <a:endParaRPr sz="2400" dirty="0"/>
          </a:p>
        </p:txBody>
      </p: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A065A34A-CDFB-4D0B-1E3B-C322B98BFD21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3575DFBF-7ED3-F77F-CFD6-DC5BD343374E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3868990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B0480082-5A06-9379-0F4A-341611AD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D601E8C5-E031-B02A-6833-A94EE90508FA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B3B73D02-654A-B59A-82F1-38ED4A9B9153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8CC31DA6-7E79-F5BD-B113-2E76D206C0F4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CDC46020-91A7-2DBC-1E95-A73E27AF66C7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D3EECFD7-61EE-8C1D-EDA7-1ED061F77ED2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8F0C6A17-F41C-D8C4-E4FD-A4D63CDD25CC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A8139A6C-607F-3DBB-B5C9-199815B729F2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2FC093DC-1365-7F75-A763-6E0D0677B4A2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342915E8-4311-0958-F33C-CC4284BB151C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8BD1611A-6E9E-F5D2-425F-723ABAEE972F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A3CC092B-AD20-8536-7F23-286FBF4CA558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B03BF275-797D-29CF-6197-87FCDA158B11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3A7F516C-F990-5715-731E-DE883A2B8479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E80DA9B9-0E9C-F3A9-F33A-AA4BE90B5256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1D8BE8F6-6FF5-3337-03AF-332261D697EF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990616B8-09F3-6145-56E5-F253E798BF12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363A5A33-3DC9-7A58-38F5-685B96B39A1C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783BA8B7-B3C6-8818-726C-512377DD9317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FE131AEB-B2D9-9FCF-717E-16580C79D6F8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F523AD50-F785-ECC8-476B-C70EC67F0F4B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1FCA88EE-0C7D-F893-8046-043399FBF0CB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66A06165-FC5F-406E-FAC9-D25AF7B1986E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ED928D44-7DC1-8748-3B52-3DA56B114EE0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2" name="Google Shape;1162;p71">
            <a:extLst>
              <a:ext uri="{FF2B5EF4-FFF2-40B4-BE49-F238E27FC236}">
                <a16:creationId xmlns:a16="http://schemas.microsoft.com/office/drawing/2014/main" id="{2DC0B870-5C20-3DE6-AABC-AE9027D070AA}"/>
              </a:ext>
            </a:extLst>
          </p:cNvPr>
          <p:cNvSpPr/>
          <p:nvPr/>
        </p:nvSpPr>
        <p:spPr>
          <a:xfrm>
            <a:off x="85185" y="6750908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3" name="Google Shape;1163;p71">
            <a:extLst>
              <a:ext uri="{FF2B5EF4-FFF2-40B4-BE49-F238E27FC236}">
                <a16:creationId xmlns:a16="http://schemas.microsoft.com/office/drawing/2014/main" id="{C43FFB13-206B-03A8-C282-D02C309BF66E}"/>
              </a:ext>
            </a:extLst>
          </p:cNvPr>
          <p:cNvSpPr txBox="1"/>
          <p:nvPr/>
        </p:nvSpPr>
        <p:spPr>
          <a:xfrm>
            <a:off x="0" y="6988324"/>
            <a:ext cx="32697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2000+ Rows</a:t>
            </a:r>
            <a:endParaRPr sz="2400" dirty="0"/>
          </a:p>
        </p:txBody>
      </p:sp>
      <p:cxnSp>
        <p:nvCxnSpPr>
          <p:cNvPr id="1164" name="Google Shape;1164;p71">
            <a:extLst>
              <a:ext uri="{FF2B5EF4-FFF2-40B4-BE49-F238E27FC236}">
                <a16:creationId xmlns:a16="http://schemas.microsoft.com/office/drawing/2014/main" id="{1FDDD13A-082B-772E-319B-A34D19E27067}"/>
              </a:ext>
            </a:extLst>
          </p:cNvPr>
          <p:cNvCxnSpPr/>
          <p:nvPr/>
        </p:nvCxnSpPr>
        <p:spPr>
          <a:xfrm>
            <a:off x="1532625" y="612603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5" name="Google Shape;1165;p71">
            <a:extLst>
              <a:ext uri="{FF2B5EF4-FFF2-40B4-BE49-F238E27FC236}">
                <a16:creationId xmlns:a16="http://schemas.microsoft.com/office/drawing/2014/main" id="{0248EDEF-A232-56DF-F070-19F9EB3A96E5}"/>
              </a:ext>
            </a:extLst>
          </p:cNvPr>
          <p:cNvSpPr/>
          <p:nvPr/>
        </p:nvSpPr>
        <p:spPr>
          <a:xfrm>
            <a:off x="110514" y="8411039"/>
            <a:ext cx="3122517" cy="1016477"/>
          </a:xfrm>
          <a:custGeom>
            <a:avLst/>
            <a:gdLst/>
            <a:ahLst/>
            <a:cxnLst/>
            <a:rect l="l" t="t" r="r" b="b"/>
            <a:pathLst>
              <a:path w="1160787" h="503830" extrusionOk="0">
                <a:moveTo>
                  <a:pt x="0" y="0"/>
                </a:moveTo>
                <a:lnTo>
                  <a:pt x="1160787" y="0"/>
                </a:lnTo>
                <a:lnTo>
                  <a:pt x="116078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6" name="Google Shape;1166;p71">
            <a:extLst>
              <a:ext uri="{FF2B5EF4-FFF2-40B4-BE49-F238E27FC236}">
                <a16:creationId xmlns:a16="http://schemas.microsoft.com/office/drawing/2014/main" id="{D2E0EF03-9C0F-F08B-5B8D-E401F2A30875}"/>
              </a:ext>
            </a:extLst>
          </p:cNvPr>
          <p:cNvSpPr txBox="1"/>
          <p:nvPr/>
        </p:nvSpPr>
        <p:spPr>
          <a:xfrm>
            <a:off x="0" y="864276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 Variables</a:t>
            </a:r>
            <a:endParaRPr sz="2400" dirty="0"/>
          </a:p>
        </p:txBody>
      </p:sp>
      <p:cxnSp>
        <p:nvCxnSpPr>
          <p:cNvPr id="1167" name="Google Shape;1167;p71">
            <a:extLst>
              <a:ext uri="{FF2B5EF4-FFF2-40B4-BE49-F238E27FC236}">
                <a16:creationId xmlns:a16="http://schemas.microsoft.com/office/drawing/2014/main" id="{E24A27E0-BA8D-720D-9537-2C8DD3990FB2}"/>
              </a:ext>
            </a:extLst>
          </p:cNvPr>
          <p:cNvCxnSpPr/>
          <p:nvPr/>
        </p:nvCxnSpPr>
        <p:spPr>
          <a:xfrm>
            <a:off x="1460636" y="777379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8" name="Google Shape;1168;p71">
            <a:extLst>
              <a:ext uri="{FF2B5EF4-FFF2-40B4-BE49-F238E27FC236}">
                <a16:creationId xmlns:a16="http://schemas.microsoft.com/office/drawing/2014/main" id="{D3EFB6E8-463A-9ABE-F2B8-11620F80357F}"/>
              </a:ext>
            </a:extLst>
          </p:cNvPr>
          <p:cNvSpPr/>
          <p:nvPr/>
        </p:nvSpPr>
        <p:spPr>
          <a:xfrm>
            <a:off x="4025261" y="5104865"/>
            <a:ext cx="3269967" cy="1016477"/>
          </a:xfrm>
          <a:custGeom>
            <a:avLst/>
            <a:gdLst/>
            <a:ahLst/>
            <a:cxnLst/>
            <a:rect l="l" t="t" r="r" b="b"/>
            <a:pathLst>
              <a:path w="1215601" h="503830" extrusionOk="0">
                <a:moveTo>
                  <a:pt x="0" y="0"/>
                </a:moveTo>
                <a:lnTo>
                  <a:pt x="1215601" y="0"/>
                </a:lnTo>
                <a:lnTo>
                  <a:pt x="121560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9" name="Google Shape;1169;p71">
            <a:extLst>
              <a:ext uri="{FF2B5EF4-FFF2-40B4-BE49-F238E27FC236}">
                <a16:creationId xmlns:a16="http://schemas.microsoft.com/office/drawing/2014/main" id="{A7A00565-FFB2-10DF-22C8-DAA0D7B559E8}"/>
              </a:ext>
            </a:extLst>
          </p:cNvPr>
          <p:cNvSpPr txBox="1"/>
          <p:nvPr/>
        </p:nvSpPr>
        <p:spPr>
          <a:xfrm>
            <a:off x="4025261" y="5181291"/>
            <a:ext cx="3128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Manhattan</a:t>
            </a:r>
            <a:endParaRPr sz="2400" dirty="0"/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Brooklyn</a:t>
            </a:r>
            <a:endParaRPr sz="2400" dirty="0"/>
          </a:p>
        </p:txBody>
      </p:sp>
      <p:cxnSp>
        <p:nvCxnSpPr>
          <p:cNvPr id="1170" name="Google Shape;1170;p71">
            <a:extLst>
              <a:ext uri="{FF2B5EF4-FFF2-40B4-BE49-F238E27FC236}">
                <a16:creationId xmlns:a16="http://schemas.microsoft.com/office/drawing/2014/main" id="{2C86878D-3388-025B-021B-A75BBA694FF9}"/>
              </a:ext>
            </a:extLst>
          </p:cNvPr>
          <p:cNvCxnSpPr/>
          <p:nvPr/>
        </p:nvCxnSpPr>
        <p:spPr>
          <a:xfrm>
            <a:off x="5585588" y="455410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1" name="Google Shape;1171;p71">
            <a:extLst>
              <a:ext uri="{FF2B5EF4-FFF2-40B4-BE49-F238E27FC236}">
                <a16:creationId xmlns:a16="http://schemas.microsoft.com/office/drawing/2014/main" id="{807DD697-87A3-BC9A-E18B-46AD99A09B51}"/>
              </a:ext>
            </a:extLst>
          </p:cNvPr>
          <p:cNvSpPr/>
          <p:nvPr/>
        </p:nvSpPr>
        <p:spPr>
          <a:xfrm>
            <a:off x="4179287" y="6764995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2" name="Google Shape;1172;p71">
            <a:extLst>
              <a:ext uri="{FF2B5EF4-FFF2-40B4-BE49-F238E27FC236}">
                <a16:creationId xmlns:a16="http://schemas.microsoft.com/office/drawing/2014/main" id="{3C58203E-A8BC-77FC-AF60-75F5BC105BCA}"/>
              </a:ext>
            </a:extLst>
          </p:cNvPr>
          <p:cNvSpPr txBox="1"/>
          <p:nvPr/>
        </p:nvSpPr>
        <p:spPr>
          <a:xfrm>
            <a:off x="4090541" y="696769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Staten Island</a:t>
            </a:r>
            <a:endParaRPr sz="2400" dirty="0"/>
          </a:p>
        </p:txBody>
      </p:sp>
      <p:cxnSp>
        <p:nvCxnSpPr>
          <p:cNvPr id="1173" name="Google Shape;1173;p71">
            <a:extLst>
              <a:ext uri="{FF2B5EF4-FFF2-40B4-BE49-F238E27FC236}">
                <a16:creationId xmlns:a16="http://schemas.microsoft.com/office/drawing/2014/main" id="{D4C284D3-1314-A73B-A032-0AD53B0C3427}"/>
              </a:ext>
            </a:extLst>
          </p:cNvPr>
          <p:cNvCxnSpPr/>
          <p:nvPr/>
        </p:nvCxnSpPr>
        <p:spPr>
          <a:xfrm>
            <a:off x="5576659" y="6128148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4" name="Google Shape;1174;p71">
            <a:extLst>
              <a:ext uri="{FF2B5EF4-FFF2-40B4-BE49-F238E27FC236}">
                <a16:creationId xmlns:a16="http://schemas.microsoft.com/office/drawing/2014/main" id="{C557D6B1-EEDF-3507-1967-C50E0100127A}"/>
              </a:ext>
            </a:extLst>
          </p:cNvPr>
          <p:cNvSpPr/>
          <p:nvPr/>
        </p:nvSpPr>
        <p:spPr>
          <a:xfrm>
            <a:off x="4171596" y="8397544"/>
            <a:ext cx="3123623" cy="1016477"/>
          </a:xfrm>
          <a:custGeom>
            <a:avLst/>
            <a:gdLst/>
            <a:ahLst/>
            <a:cxnLst/>
            <a:rect l="l" t="t" r="r" b="b"/>
            <a:pathLst>
              <a:path w="1161198" h="503830" extrusionOk="0">
                <a:moveTo>
                  <a:pt x="0" y="0"/>
                </a:moveTo>
                <a:lnTo>
                  <a:pt x="1161198" y="0"/>
                </a:lnTo>
                <a:lnTo>
                  <a:pt x="1161198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5" name="Google Shape;1175;p71">
            <a:extLst>
              <a:ext uri="{FF2B5EF4-FFF2-40B4-BE49-F238E27FC236}">
                <a16:creationId xmlns:a16="http://schemas.microsoft.com/office/drawing/2014/main" id="{6A1849C3-345F-B7A7-D4A8-1225BE6983D5}"/>
              </a:ext>
            </a:extLst>
          </p:cNvPr>
          <p:cNvSpPr txBox="1"/>
          <p:nvPr/>
        </p:nvSpPr>
        <p:spPr>
          <a:xfrm>
            <a:off x="4069399" y="8628149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Silver Lake</a:t>
            </a:r>
            <a:endParaRPr sz="2400" dirty="0"/>
          </a:p>
        </p:txBody>
      </p:sp>
      <p:cxnSp>
        <p:nvCxnSpPr>
          <p:cNvPr id="1176" name="Google Shape;1176;p71">
            <a:extLst>
              <a:ext uri="{FF2B5EF4-FFF2-40B4-BE49-F238E27FC236}">
                <a16:creationId xmlns:a16="http://schemas.microsoft.com/office/drawing/2014/main" id="{7E914D33-4B32-CA3B-5125-E9E05E1CB969}"/>
              </a:ext>
            </a:extLst>
          </p:cNvPr>
          <p:cNvCxnSpPr/>
          <p:nvPr/>
        </p:nvCxnSpPr>
        <p:spPr>
          <a:xfrm>
            <a:off x="5600323" y="778712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77" name="Google Shape;1177;p71">
            <a:extLst>
              <a:ext uri="{FF2B5EF4-FFF2-40B4-BE49-F238E27FC236}">
                <a16:creationId xmlns:a16="http://schemas.microsoft.com/office/drawing/2014/main" id="{D6807F92-934C-57AD-5717-A62A41C5C43D}"/>
              </a:ext>
            </a:extLst>
          </p:cNvPr>
          <p:cNvCxnSpPr/>
          <p:nvPr/>
        </p:nvCxnSpPr>
        <p:spPr>
          <a:xfrm>
            <a:off x="9152464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8" name="Google Shape;1178;p71">
            <a:extLst>
              <a:ext uri="{FF2B5EF4-FFF2-40B4-BE49-F238E27FC236}">
                <a16:creationId xmlns:a16="http://schemas.microsoft.com/office/drawing/2014/main" id="{E80F4068-173B-4293-49DE-F351E852EBFB}"/>
              </a:ext>
            </a:extLst>
          </p:cNvPr>
          <p:cNvSpPr/>
          <p:nvPr/>
        </p:nvSpPr>
        <p:spPr>
          <a:xfrm>
            <a:off x="7697299" y="5144728"/>
            <a:ext cx="3169199" cy="1016477"/>
          </a:xfrm>
          <a:custGeom>
            <a:avLst/>
            <a:gdLst/>
            <a:ahLst/>
            <a:cxnLst/>
            <a:rect l="l" t="t" r="r" b="b"/>
            <a:pathLst>
              <a:path w="1178141" h="503830" extrusionOk="0">
                <a:moveTo>
                  <a:pt x="0" y="0"/>
                </a:moveTo>
                <a:lnTo>
                  <a:pt x="1178141" y="0"/>
                </a:lnTo>
                <a:lnTo>
                  <a:pt x="117814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9" name="Google Shape;1179;p71">
            <a:extLst>
              <a:ext uri="{FF2B5EF4-FFF2-40B4-BE49-F238E27FC236}">
                <a16:creationId xmlns:a16="http://schemas.microsoft.com/office/drawing/2014/main" id="{C89DF00C-BF46-560B-EE53-28AE63BAF773}"/>
              </a:ext>
            </a:extLst>
          </p:cNvPr>
          <p:cNvSpPr txBox="1"/>
          <p:nvPr/>
        </p:nvSpPr>
        <p:spPr>
          <a:xfrm>
            <a:off x="7874687" y="5101204"/>
            <a:ext cx="27135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Entire/Private/</a:t>
            </a:r>
            <a:endParaRPr sz="2600" b="0" i="0" u="none" strike="noStrike" cap="none" dirty="0">
              <a:solidFill>
                <a:srgbClr val="6D4C4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Shared</a:t>
            </a:r>
            <a:endParaRPr sz="2400" dirty="0"/>
          </a:p>
        </p:txBody>
      </p:sp>
      <p:cxnSp>
        <p:nvCxnSpPr>
          <p:cNvPr id="1180" name="Google Shape;1180;p71">
            <a:extLst>
              <a:ext uri="{FF2B5EF4-FFF2-40B4-BE49-F238E27FC236}">
                <a16:creationId xmlns:a16="http://schemas.microsoft.com/office/drawing/2014/main" id="{F1F9A710-387C-A539-3F4E-E5B971A080C5}"/>
              </a:ext>
            </a:extLst>
          </p:cNvPr>
          <p:cNvCxnSpPr/>
          <p:nvPr/>
        </p:nvCxnSpPr>
        <p:spPr>
          <a:xfrm>
            <a:off x="9152464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81" name="Google Shape;1181;p71">
            <a:extLst>
              <a:ext uri="{FF2B5EF4-FFF2-40B4-BE49-F238E27FC236}">
                <a16:creationId xmlns:a16="http://schemas.microsoft.com/office/drawing/2014/main" id="{94906EAB-CA08-A533-43EB-BFC6893408B1}"/>
              </a:ext>
            </a:extLst>
          </p:cNvPr>
          <p:cNvSpPr/>
          <p:nvPr/>
        </p:nvSpPr>
        <p:spPr>
          <a:xfrm>
            <a:off x="7778784" y="6818254"/>
            <a:ext cx="3087708" cy="1016477"/>
          </a:xfrm>
          <a:custGeom>
            <a:avLst/>
            <a:gdLst/>
            <a:ahLst/>
            <a:cxnLst/>
            <a:rect l="l" t="t" r="r" b="b"/>
            <a:pathLst>
              <a:path w="1147847" h="503830" extrusionOk="0">
                <a:moveTo>
                  <a:pt x="0" y="0"/>
                </a:moveTo>
                <a:lnTo>
                  <a:pt x="1147847" y="0"/>
                </a:lnTo>
                <a:lnTo>
                  <a:pt x="114784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82" name="Google Shape;1182;p71">
            <a:extLst>
              <a:ext uri="{FF2B5EF4-FFF2-40B4-BE49-F238E27FC236}">
                <a16:creationId xmlns:a16="http://schemas.microsoft.com/office/drawing/2014/main" id="{12B3798D-F476-C2A5-9DC1-6337B1A119C9}"/>
              </a:ext>
            </a:extLst>
          </p:cNvPr>
          <p:cNvCxnSpPr/>
          <p:nvPr/>
        </p:nvCxnSpPr>
        <p:spPr>
          <a:xfrm>
            <a:off x="9143535" y="617919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83" name="Google Shape;1183;p71">
            <a:extLst>
              <a:ext uri="{FF2B5EF4-FFF2-40B4-BE49-F238E27FC236}">
                <a16:creationId xmlns:a16="http://schemas.microsoft.com/office/drawing/2014/main" id="{35C87D2F-ECFA-ADA5-CB1A-5468F6B04529}"/>
              </a:ext>
            </a:extLst>
          </p:cNvPr>
          <p:cNvCxnSpPr/>
          <p:nvPr/>
        </p:nvCxnSpPr>
        <p:spPr>
          <a:xfrm>
            <a:off x="12852469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71">
            <a:extLst>
              <a:ext uri="{FF2B5EF4-FFF2-40B4-BE49-F238E27FC236}">
                <a16:creationId xmlns:a16="http://schemas.microsoft.com/office/drawing/2014/main" id="{B992F904-7495-7C3F-AA76-2E01E0B4E673}"/>
              </a:ext>
            </a:extLst>
          </p:cNvPr>
          <p:cNvSpPr/>
          <p:nvPr/>
        </p:nvSpPr>
        <p:spPr>
          <a:xfrm>
            <a:off x="11397304" y="5144728"/>
            <a:ext cx="3180113" cy="1016477"/>
          </a:xfrm>
          <a:custGeom>
            <a:avLst/>
            <a:gdLst/>
            <a:ahLst/>
            <a:cxnLst/>
            <a:rect l="l" t="t" r="r" b="b"/>
            <a:pathLst>
              <a:path w="1182198" h="503830" extrusionOk="0">
                <a:moveTo>
                  <a:pt x="0" y="0"/>
                </a:moveTo>
                <a:lnTo>
                  <a:pt x="1182198" y="0"/>
                </a:lnTo>
                <a:lnTo>
                  <a:pt x="1182198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85" name="Google Shape;1185;p71">
            <a:extLst>
              <a:ext uri="{FF2B5EF4-FFF2-40B4-BE49-F238E27FC236}">
                <a16:creationId xmlns:a16="http://schemas.microsoft.com/office/drawing/2014/main" id="{1EB9AB1F-992B-C790-B00E-656B10DA807E}"/>
              </a:ext>
            </a:extLst>
          </p:cNvPr>
          <p:cNvSpPr txBox="1"/>
          <p:nvPr/>
        </p:nvSpPr>
        <p:spPr>
          <a:xfrm>
            <a:off x="11307456" y="532217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 Thresholds</a:t>
            </a:r>
            <a:endParaRPr sz="2400" dirty="0"/>
          </a:p>
        </p:txBody>
      </p:sp>
      <p:cxnSp>
        <p:nvCxnSpPr>
          <p:cNvPr id="1186" name="Google Shape;1186;p71">
            <a:extLst>
              <a:ext uri="{FF2B5EF4-FFF2-40B4-BE49-F238E27FC236}">
                <a16:creationId xmlns:a16="http://schemas.microsoft.com/office/drawing/2014/main" id="{04E54B4D-7341-EC66-D304-E73AF1B5AEEB}"/>
              </a:ext>
            </a:extLst>
          </p:cNvPr>
          <p:cNvCxnSpPr/>
          <p:nvPr/>
        </p:nvCxnSpPr>
        <p:spPr>
          <a:xfrm>
            <a:off x="12852469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96" name="Google Shape;1196;p71">
            <a:extLst>
              <a:ext uri="{FF2B5EF4-FFF2-40B4-BE49-F238E27FC236}">
                <a16:creationId xmlns:a16="http://schemas.microsoft.com/office/drawing/2014/main" id="{F58E29EF-3EF4-8813-A595-A5A06C909894}"/>
              </a:ext>
            </a:extLst>
          </p:cNvPr>
          <p:cNvSpPr txBox="1"/>
          <p:nvPr/>
        </p:nvSpPr>
        <p:spPr>
          <a:xfrm>
            <a:off x="7922709" y="6985293"/>
            <a:ext cx="28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Entire/Private</a:t>
            </a:r>
            <a:endParaRPr sz="2400" dirty="0"/>
          </a:p>
        </p:txBody>
      </p: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E62C482C-BB2A-B12E-AD32-B484353340E1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2A7ED17C-D799-7039-74D3-D38B3E3786F1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1005192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9A2EDD40-AC25-29DF-B17A-CAC86BE34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F8DAD053-3784-251C-7E00-0D529A46EF21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FFB7ECCB-F197-7BE4-5030-FA9A156E0903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DD330E42-98DF-3C2E-1975-6B0BDD989DCB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9B94809A-2DEB-785A-F581-4BDC5DB9121D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C3ACA1B8-5D06-F996-C518-BE51109D5D99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C6C1E373-3C52-EF7C-776E-0537EE2C34C6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8AE28AF0-DF4A-6A09-8DB9-7D8139900C76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60387702-2963-8B3A-381A-B9590AEB3542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E737DD88-6F6C-A5E0-C197-A2E7096AF0F8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95D7E01E-BC97-E09C-ADCD-F47B95840593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2C0A15AE-BED6-6CB8-267D-EA460D3C1D22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AC490A17-C5C6-D2E9-1B97-A91860C13784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08C206C0-E6A7-77AB-FF4C-ACBBC669DA6F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FFEC0122-84F5-2388-E182-799888C0907E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EDD0B46E-7B45-8F07-6B15-6A6AD0744FE3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BE15B45F-08D4-DCCE-8C01-8136917C4F62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5A4B3160-4892-435E-371A-AEB2F29DEAE9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67F59428-9FDF-EF65-C6F7-1702036426D4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5C058523-FBFE-68FB-FC2A-7EE4A2BB5EAD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1FE93DDA-B75B-3DE4-3A46-CBB00D50973E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823F9E5F-FD33-85B9-C79B-1EAF26B85058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23B2BCB0-FBD3-4B2D-403E-4A2B5655D709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ED519435-4D2A-A3F2-BA5D-9B236A622E56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2" name="Google Shape;1162;p71">
            <a:extLst>
              <a:ext uri="{FF2B5EF4-FFF2-40B4-BE49-F238E27FC236}">
                <a16:creationId xmlns:a16="http://schemas.microsoft.com/office/drawing/2014/main" id="{3130C288-363C-4D95-7DD7-7D8F349F2CFD}"/>
              </a:ext>
            </a:extLst>
          </p:cNvPr>
          <p:cNvSpPr/>
          <p:nvPr/>
        </p:nvSpPr>
        <p:spPr>
          <a:xfrm>
            <a:off x="85185" y="6750908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3" name="Google Shape;1163;p71">
            <a:extLst>
              <a:ext uri="{FF2B5EF4-FFF2-40B4-BE49-F238E27FC236}">
                <a16:creationId xmlns:a16="http://schemas.microsoft.com/office/drawing/2014/main" id="{15DA244B-0B5B-5CDA-732F-261B1F6F2DCE}"/>
              </a:ext>
            </a:extLst>
          </p:cNvPr>
          <p:cNvSpPr txBox="1"/>
          <p:nvPr/>
        </p:nvSpPr>
        <p:spPr>
          <a:xfrm>
            <a:off x="0" y="6988324"/>
            <a:ext cx="32697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2000+ Rows</a:t>
            </a:r>
            <a:endParaRPr sz="2400" dirty="0"/>
          </a:p>
        </p:txBody>
      </p:sp>
      <p:cxnSp>
        <p:nvCxnSpPr>
          <p:cNvPr id="1164" name="Google Shape;1164;p71">
            <a:extLst>
              <a:ext uri="{FF2B5EF4-FFF2-40B4-BE49-F238E27FC236}">
                <a16:creationId xmlns:a16="http://schemas.microsoft.com/office/drawing/2014/main" id="{B549D724-2CC7-CB9F-2981-F9DD7AF4EE42}"/>
              </a:ext>
            </a:extLst>
          </p:cNvPr>
          <p:cNvCxnSpPr/>
          <p:nvPr/>
        </p:nvCxnSpPr>
        <p:spPr>
          <a:xfrm>
            <a:off x="1532625" y="612603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5" name="Google Shape;1165;p71">
            <a:extLst>
              <a:ext uri="{FF2B5EF4-FFF2-40B4-BE49-F238E27FC236}">
                <a16:creationId xmlns:a16="http://schemas.microsoft.com/office/drawing/2014/main" id="{B3924B3A-A040-32A3-7086-6A28A761B18B}"/>
              </a:ext>
            </a:extLst>
          </p:cNvPr>
          <p:cNvSpPr/>
          <p:nvPr/>
        </p:nvSpPr>
        <p:spPr>
          <a:xfrm>
            <a:off x="110514" y="8411039"/>
            <a:ext cx="3122517" cy="1016477"/>
          </a:xfrm>
          <a:custGeom>
            <a:avLst/>
            <a:gdLst/>
            <a:ahLst/>
            <a:cxnLst/>
            <a:rect l="l" t="t" r="r" b="b"/>
            <a:pathLst>
              <a:path w="1160787" h="503830" extrusionOk="0">
                <a:moveTo>
                  <a:pt x="0" y="0"/>
                </a:moveTo>
                <a:lnTo>
                  <a:pt x="1160787" y="0"/>
                </a:lnTo>
                <a:lnTo>
                  <a:pt x="116078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6" name="Google Shape;1166;p71">
            <a:extLst>
              <a:ext uri="{FF2B5EF4-FFF2-40B4-BE49-F238E27FC236}">
                <a16:creationId xmlns:a16="http://schemas.microsoft.com/office/drawing/2014/main" id="{3CFB9B23-C529-4458-FE8D-EDF4E58B278E}"/>
              </a:ext>
            </a:extLst>
          </p:cNvPr>
          <p:cNvSpPr txBox="1"/>
          <p:nvPr/>
        </p:nvSpPr>
        <p:spPr>
          <a:xfrm>
            <a:off x="0" y="864276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 Variables</a:t>
            </a:r>
            <a:endParaRPr sz="2400" dirty="0"/>
          </a:p>
        </p:txBody>
      </p:sp>
      <p:cxnSp>
        <p:nvCxnSpPr>
          <p:cNvPr id="1167" name="Google Shape;1167;p71">
            <a:extLst>
              <a:ext uri="{FF2B5EF4-FFF2-40B4-BE49-F238E27FC236}">
                <a16:creationId xmlns:a16="http://schemas.microsoft.com/office/drawing/2014/main" id="{10B9CAC1-90D5-4786-91A0-CEE184CA6D85}"/>
              </a:ext>
            </a:extLst>
          </p:cNvPr>
          <p:cNvCxnSpPr/>
          <p:nvPr/>
        </p:nvCxnSpPr>
        <p:spPr>
          <a:xfrm>
            <a:off x="1460636" y="777379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8" name="Google Shape;1168;p71">
            <a:extLst>
              <a:ext uri="{FF2B5EF4-FFF2-40B4-BE49-F238E27FC236}">
                <a16:creationId xmlns:a16="http://schemas.microsoft.com/office/drawing/2014/main" id="{15703FC9-7BA8-0C0F-D470-0283EFA97CA4}"/>
              </a:ext>
            </a:extLst>
          </p:cNvPr>
          <p:cNvSpPr/>
          <p:nvPr/>
        </p:nvSpPr>
        <p:spPr>
          <a:xfrm>
            <a:off x="4025261" y="5104865"/>
            <a:ext cx="3269967" cy="1016477"/>
          </a:xfrm>
          <a:custGeom>
            <a:avLst/>
            <a:gdLst/>
            <a:ahLst/>
            <a:cxnLst/>
            <a:rect l="l" t="t" r="r" b="b"/>
            <a:pathLst>
              <a:path w="1215601" h="503830" extrusionOk="0">
                <a:moveTo>
                  <a:pt x="0" y="0"/>
                </a:moveTo>
                <a:lnTo>
                  <a:pt x="1215601" y="0"/>
                </a:lnTo>
                <a:lnTo>
                  <a:pt x="121560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9" name="Google Shape;1169;p71">
            <a:extLst>
              <a:ext uri="{FF2B5EF4-FFF2-40B4-BE49-F238E27FC236}">
                <a16:creationId xmlns:a16="http://schemas.microsoft.com/office/drawing/2014/main" id="{1586BA99-597E-DD14-4E59-6D57A59BFD2A}"/>
              </a:ext>
            </a:extLst>
          </p:cNvPr>
          <p:cNvSpPr txBox="1"/>
          <p:nvPr/>
        </p:nvSpPr>
        <p:spPr>
          <a:xfrm>
            <a:off x="4025261" y="5181291"/>
            <a:ext cx="3128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Manhattan</a:t>
            </a:r>
            <a:endParaRPr sz="2400" dirty="0"/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Brooklyn</a:t>
            </a:r>
            <a:endParaRPr sz="2400" dirty="0"/>
          </a:p>
        </p:txBody>
      </p:sp>
      <p:cxnSp>
        <p:nvCxnSpPr>
          <p:cNvPr id="1170" name="Google Shape;1170;p71">
            <a:extLst>
              <a:ext uri="{FF2B5EF4-FFF2-40B4-BE49-F238E27FC236}">
                <a16:creationId xmlns:a16="http://schemas.microsoft.com/office/drawing/2014/main" id="{771BB5EB-912A-36D4-E0D0-50F9B5D65D2C}"/>
              </a:ext>
            </a:extLst>
          </p:cNvPr>
          <p:cNvCxnSpPr/>
          <p:nvPr/>
        </p:nvCxnSpPr>
        <p:spPr>
          <a:xfrm>
            <a:off x="5585588" y="455410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1" name="Google Shape;1171;p71">
            <a:extLst>
              <a:ext uri="{FF2B5EF4-FFF2-40B4-BE49-F238E27FC236}">
                <a16:creationId xmlns:a16="http://schemas.microsoft.com/office/drawing/2014/main" id="{CF65A702-B36F-99D4-8523-CC0BF1A3F932}"/>
              </a:ext>
            </a:extLst>
          </p:cNvPr>
          <p:cNvSpPr/>
          <p:nvPr/>
        </p:nvSpPr>
        <p:spPr>
          <a:xfrm>
            <a:off x="4179287" y="6764995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2" name="Google Shape;1172;p71">
            <a:extLst>
              <a:ext uri="{FF2B5EF4-FFF2-40B4-BE49-F238E27FC236}">
                <a16:creationId xmlns:a16="http://schemas.microsoft.com/office/drawing/2014/main" id="{710AD97D-C8D6-4B01-8AD8-3585384874A3}"/>
              </a:ext>
            </a:extLst>
          </p:cNvPr>
          <p:cNvSpPr txBox="1"/>
          <p:nvPr/>
        </p:nvSpPr>
        <p:spPr>
          <a:xfrm>
            <a:off x="4090541" y="696769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Staten Island</a:t>
            </a:r>
            <a:endParaRPr sz="2400" dirty="0"/>
          </a:p>
        </p:txBody>
      </p:sp>
      <p:cxnSp>
        <p:nvCxnSpPr>
          <p:cNvPr id="1173" name="Google Shape;1173;p71">
            <a:extLst>
              <a:ext uri="{FF2B5EF4-FFF2-40B4-BE49-F238E27FC236}">
                <a16:creationId xmlns:a16="http://schemas.microsoft.com/office/drawing/2014/main" id="{5C1F94E1-6C37-39E4-9F21-0AAE43D820C1}"/>
              </a:ext>
            </a:extLst>
          </p:cNvPr>
          <p:cNvCxnSpPr/>
          <p:nvPr/>
        </p:nvCxnSpPr>
        <p:spPr>
          <a:xfrm>
            <a:off x="5576659" y="6128148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4" name="Google Shape;1174;p71">
            <a:extLst>
              <a:ext uri="{FF2B5EF4-FFF2-40B4-BE49-F238E27FC236}">
                <a16:creationId xmlns:a16="http://schemas.microsoft.com/office/drawing/2014/main" id="{EDE8C08C-0709-BD11-7CF2-4CBF3872B61E}"/>
              </a:ext>
            </a:extLst>
          </p:cNvPr>
          <p:cNvSpPr/>
          <p:nvPr/>
        </p:nvSpPr>
        <p:spPr>
          <a:xfrm>
            <a:off x="4171596" y="8397544"/>
            <a:ext cx="3123623" cy="1016477"/>
          </a:xfrm>
          <a:custGeom>
            <a:avLst/>
            <a:gdLst/>
            <a:ahLst/>
            <a:cxnLst/>
            <a:rect l="l" t="t" r="r" b="b"/>
            <a:pathLst>
              <a:path w="1161198" h="503830" extrusionOk="0">
                <a:moveTo>
                  <a:pt x="0" y="0"/>
                </a:moveTo>
                <a:lnTo>
                  <a:pt x="1161198" y="0"/>
                </a:lnTo>
                <a:lnTo>
                  <a:pt x="1161198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5" name="Google Shape;1175;p71">
            <a:extLst>
              <a:ext uri="{FF2B5EF4-FFF2-40B4-BE49-F238E27FC236}">
                <a16:creationId xmlns:a16="http://schemas.microsoft.com/office/drawing/2014/main" id="{374161ED-6B5F-ACA8-E88A-E1FD09578954}"/>
              </a:ext>
            </a:extLst>
          </p:cNvPr>
          <p:cNvSpPr txBox="1"/>
          <p:nvPr/>
        </p:nvSpPr>
        <p:spPr>
          <a:xfrm>
            <a:off x="4069399" y="8628149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Silver Lake</a:t>
            </a:r>
            <a:endParaRPr sz="2400" dirty="0"/>
          </a:p>
        </p:txBody>
      </p:sp>
      <p:cxnSp>
        <p:nvCxnSpPr>
          <p:cNvPr id="1176" name="Google Shape;1176;p71">
            <a:extLst>
              <a:ext uri="{FF2B5EF4-FFF2-40B4-BE49-F238E27FC236}">
                <a16:creationId xmlns:a16="http://schemas.microsoft.com/office/drawing/2014/main" id="{BC9D87CF-1ADB-A0AA-9FF7-29ED0F77F6D8}"/>
              </a:ext>
            </a:extLst>
          </p:cNvPr>
          <p:cNvCxnSpPr/>
          <p:nvPr/>
        </p:nvCxnSpPr>
        <p:spPr>
          <a:xfrm>
            <a:off x="5600323" y="778712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77" name="Google Shape;1177;p71">
            <a:extLst>
              <a:ext uri="{FF2B5EF4-FFF2-40B4-BE49-F238E27FC236}">
                <a16:creationId xmlns:a16="http://schemas.microsoft.com/office/drawing/2014/main" id="{9CA3E9CF-734E-7363-326D-498114194735}"/>
              </a:ext>
            </a:extLst>
          </p:cNvPr>
          <p:cNvCxnSpPr/>
          <p:nvPr/>
        </p:nvCxnSpPr>
        <p:spPr>
          <a:xfrm>
            <a:off x="9152464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8" name="Google Shape;1178;p71">
            <a:extLst>
              <a:ext uri="{FF2B5EF4-FFF2-40B4-BE49-F238E27FC236}">
                <a16:creationId xmlns:a16="http://schemas.microsoft.com/office/drawing/2014/main" id="{7DF83E02-2A3B-1641-72B8-025178F3D34F}"/>
              </a:ext>
            </a:extLst>
          </p:cNvPr>
          <p:cNvSpPr/>
          <p:nvPr/>
        </p:nvSpPr>
        <p:spPr>
          <a:xfrm>
            <a:off x="7697299" y="5144728"/>
            <a:ext cx="3169199" cy="1016477"/>
          </a:xfrm>
          <a:custGeom>
            <a:avLst/>
            <a:gdLst/>
            <a:ahLst/>
            <a:cxnLst/>
            <a:rect l="l" t="t" r="r" b="b"/>
            <a:pathLst>
              <a:path w="1178141" h="503830" extrusionOk="0">
                <a:moveTo>
                  <a:pt x="0" y="0"/>
                </a:moveTo>
                <a:lnTo>
                  <a:pt x="1178141" y="0"/>
                </a:lnTo>
                <a:lnTo>
                  <a:pt x="117814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9" name="Google Shape;1179;p71">
            <a:extLst>
              <a:ext uri="{FF2B5EF4-FFF2-40B4-BE49-F238E27FC236}">
                <a16:creationId xmlns:a16="http://schemas.microsoft.com/office/drawing/2014/main" id="{5F68876A-C911-91C7-4F72-0C47B8E07317}"/>
              </a:ext>
            </a:extLst>
          </p:cNvPr>
          <p:cNvSpPr txBox="1"/>
          <p:nvPr/>
        </p:nvSpPr>
        <p:spPr>
          <a:xfrm>
            <a:off x="7874687" y="5101204"/>
            <a:ext cx="27135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Entire/Private/</a:t>
            </a:r>
            <a:endParaRPr sz="2600" b="0" i="0" u="none" strike="noStrike" cap="none" dirty="0">
              <a:solidFill>
                <a:srgbClr val="6D4C4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Shared</a:t>
            </a:r>
            <a:endParaRPr sz="2400" dirty="0"/>
          </a:p>
        </p:txBody>
      </p:sp>
      <p:cxnSp>
        <p:nvCxnSpPr>
          <p:cNvPr id="1180" name="Google Shape;1180;p71">
            <a:extLst>
              <a:ext uri="{FF2B5EF4-FFF2-40B4-BE49-F238E27FC236}">
                <a16:creationId xmlns:a16="http://schemas.microsoft.com/office/drawing/2014/main" id="{C2FA2799-06D6-F256-DA84-1B9919AA7B57}"/>
              </a:ext>
            </a:extLst>
          </p:cNvPr>
          <p:cNvCxnSpPr/>
          <p:nvPr/>
        </p:nvCxnSpPr>
        <p:spPr>
          <a:xfrm>
            <a:off x="9152464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81" name="Google Shape;1181;p71">
            <a:extLst>
              <a:ext uri="{FF2B5EF4-FFF2-40B4-BE49-F238E27FC236}">
                <a16:creationId xmlns:a16="http://schemas.microsoft.com/office/drawing/2014/main" id="{BDED64FE-BDAD-0984-CCDD-2F7E882EB614}"/>
              </a:ext>
            </a:extLst>
          </p:cNvPr>
          <p:cNvSpPr/>
          <p:nvPr/>
        </p:nvSpPr>
        <p:spPr>
          <a:xfrm>
            <a:off x="7778784" y="6818254"/>
            <a:ext cx="3087708" cy="1016477"/>
          </a:xfrm>
          <a:custGeom>
            <a:avLst/>
            <a:gdLst/>
            <a:ahLst/>
            <a:cxnLst/>
            <a:rect l="l" t="t" r="r" b="b"/>
            <a:pathLst>
              <a:path w="1147847" h="503830" extrusionOk="0">
                <a:moveTo>
                  <a:pt x="0" y="0"/>
                </a:moveTo>
                <a:lnTo>
                  <a:pt x="1147847" y="0"/>
                </a:lnTo>
                <a:lnTo>
                  <a:pt x="114784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82" name="Google Shape;1182;p71">
            <a:extLst>
              <a:ext uri="{FF2B5EF4-FFF2-40B4-BE49-F238E27FC236}">
                <a16:creationId xmlns:a16="http://schemas.microsoft.com/office/drawing/2014/main" id="{4001A5FA-BA4B-D6EB-808F-8C74FC5311CF}"/>
              </a:ext>
            </a:extLst>
          </p:cNvPr>
          <p:cNvCxnSpPr/>
          <p:nvPr/>
        </p:nvCxnSpPr>
        <p:spPr>
          <a:xfrm>
            <a:off x="9143535" y="617919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83" name="Google Shape;1183;p71">
            <a:extLst>
              <a:ext uri="{FF2B5EF4-FFF2-40B4-BE49-F238E27FC236}">
                <a16:creationId xmlns:a16="http://schemas.microsoft.com/office/drawing/2014/main" id="{BE9C2135-59ED-EC2A-E528-D8F6738C6F1A}"/>
              </a:ext>
            </a:extLst>
          </p:cNvPr>
          <p:cNvCxnSpPr/>
          <p:nvPr/>
        </p:nvCxnSpPr>
        <p:spPr>
          <a:xfrm>
            <a:off x="12852469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71">
            <a:extLst>
              <a:ext uri="{FF2B5EF4-FFF2-40B4-BE49-F238E27FC236}">
                <a16:creationId xmlns:a16="http://schemas.microsoft.com/office/drawing/2014/main" id="{CE6ED94E-134D-AB99-671F-AD81C943C2E8}"/>
              </a:ext>
            </a:extLst>
          </p:cNvPr>
          <p:cNvSpPr/>
          <p:nvPr/>
        </p:nvSpPr>
        <p:spPr>
          <a:xfrm>
            <a:off x="11397304" y="5144728"/>
            <a:ext cx="3180113" cy="1016477"/>
          </a:xfrm>
          <a:custGeom>
            <a:avLst/>
            <a:gdLst/>
            <a:ahLst/>
            <a:cxnLst/>
            <a:rect l="l" t="t" r="r" b="b"/>
            <a:pathLst>
              <a:path w="1182198" h="503830" extrusionOk="0">
                <a:moveTo>
                  <a:pt x="0" y="0"/>
                </a:moveTo>
                <a:lnTo>
                  <a:pt x="1182198" y="0"/>
                </a:lnTo>
                <a:lnTo>
                  <a:pt x="1182198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85" name="Google Shape;1185;p71">
            <a:extLst>
              <a:ext uri="{FF2B5EF4-FFF2-40B4-BE49-F238E27FC236}">
                <a16:creationId xmlns:a16="http://schemas.microsoft.com/office/drawing/2014/main" id="{FF96F742-6207-795A-4FB2-BE37B8E579EC}"/>
              </a:ext>
            </a:extLst>
          </p:cNvPr>
          <p:cNvSpPr txBox="1"/>
          <p:nvPr/>
        </p:nvSpPr>
        <p:spPr>
          <a:xfrm>
            <a:off x="11307456" y="532217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 Thresholds</a:t>
            </a:r>
            <a:endParaRPr sz="2400" dirty="0"/>
          </a:p>
        </p:txBody>
      </p:sp>
      <p:cxnSp>
        <p:nvCxnSpPr>
          <p:cNvPr id="1186" name="Google Shape;1186;p71">
            <a:extLst>
              <a:ext uri="{FF2B5EF4-FFF2-40B4-BE49-F238E27FC236}">
                <a16:creationId xmlns:a16="http://schemas.microsoft.com/office/drawing/2014/main" id="{5CE9F37C-4E23-AD7E-5FA7-6C07D42B31FB}"/>
              </a:ext>
            </a:extLst>
          </p:cNvPr>
          <p:cNvCxnSpPr/>
          <p:nvPr/>
        </p:nvCxnSpPr>
        <p:spPr>
          <a:xfrm>
            <a:off x="12852469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87" name="Google Shape;1187;p71">
            <a:extLst>
              <a:ext uri="{FF2B5EF4-FFF2-40B4-BE49-F238E27FC236}">
                <a16:creationId xmlns:a16="http://schemas.microsoft.com/office/drawing/2014/main" id="{D7D902C4-FD3F-A00D-A6F5-4AC9DA7F2087}"/>
              </a:ext>
            </a:extLst>
          </p:cNvPr>
          <p:cNvSpPr/>
          <p:nvPr/>
        </p:nvSpPr>
        <p:spPr>
          <a:xfrm>
            <a:off x="11277030" y="6751281"/>
            <a:ext cx="3300393" cy="1016477"/>
          </a:xfrm>
          <a:custGeom>
            <a:avLst/>
            <a:gdLst/>
            <a:ahLst/>
            <a:cxnLst/>
            <a:rect l="l" t="t" r="r" b="b"/>
            <a:pathLst>
              <a:path w="1226912" h="503830" extrusionOk="0">
                <a:moveTo>
                  <a:pt x="0" y="0"/>
                </a:moveTo>
                <a:lnTo>
                  <a:pt x="1226912" y="0"/>
                </a:lnTo>
                <a:lnTo>
                  <a:pt x="1226912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88" name="Google Shape;1188;p71">
            <a:extLst>
              <a:ext uri="{FF2B5EF4-FFF2-40B4-BE49-F238E27FC236}">
                <a16:creationId xmlns:a16="http://schemas.microsoft.com/office/drawing/2014/main" id="{08B05CF8-BD5E-BE92-461E-4768B718DF82}"/>
              </a:ext>
            </a:extLst>
          </p:cNvPr>
          <p:cNvSpPr txBox="1"/>
          <p:nvPr/>
        </p:nvSpPr>
        <p:spPr>
          <a:xfrm>
            <a:off x="11220945" y="703958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0-3</a:t>
            </a:r>
            <a:endParaRPr sz="2400" dirty="0"/>
          </a:p>
        </p:txBody>
      </p:sp>
      <p:cxnSp>
        <p:nvCxnSpPr>
          <p:cNvPr id="1189" name="Google Shape;1189;p71">
            <a:extLst>
              <a:ext uri="{FF2B5EF4-FFF2-40B4-BE49-F238E27FC236}">
                <a16:creationId xmlns:a16="http://schemas.microsoft.com/office/drawing/2014/main" id="{E32176F6-D823-37B3-B154-C22E16E28899}"/>
              </a:ext>
            </a:extLst>
          </p:cNvPr>
          <p:cNvCxnSpPr/>
          <p:nvPr/>
        </p:nvCxnSpPr>
        <p:spPr>
          <a:xfrm>
            <a:off x="12843538" y="617327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96" name="Google Shape;1196;p71">
            <a:extLst>
              <a:ext uri="{FF2B5EF4-FFF2-40B4-BE49-F238E27FC236}">
                <a16:creationId xmlns:a16="http://schemas.microsoft.com/office/drawing/2014/main" id="{EF6DDDED-E49F-F012-0C17-E0F23F71F273}"/>
              </a:ext>
            </a:extLst>
          </p:cNvPr>
          <p:cNvSpPr txBox="1"/>
          <p:nvPr/>
        </p:nvSpPr>
        <p:spPr>
          <a:xfrm>
            <a:off x="7922709" y="6985293"/>
            <a:ext cx="28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Entire/Private</a:t>
            </a:r>
            <a:endParaRPr sz="2400" dirty="0"/>
          </a:p>
        </p:txBody>
      </p: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600676C3-BD9A-8289-D05A-38B2DE27E325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7B6C041D-4EAB-19AF-5376-7ACB931A9AD9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3176415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7D04187E-160E-0448-C9DD-B6E4A3CF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34A63611-DA86-DE59-A371-3B11FF09D840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B22439B8-F758-DEDC-D573-BAFEF580C396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94F745EC-F223-058B-054F-8A6584511239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6D292491-0FFA-2D8D-2745-284B8AF5E3B2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797A3AA2-37E8-F71F-F121-65D40C504347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38038CE9-2CA0-DF70-5900-CD0A39C6D9E3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7C0FFDDD-C5D7-3EC6-087C-E742E244EA81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EEF7CE71-3A5C-1E14-C7F3-75E7C67E8C2F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36282A27-CB4E-CD94-C41D-A55651F9865F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42B65590-F420-071E-F36C-11FFA4BCF0A6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8FB6AE18-177C-8C9D-61E3-F54CA90ACE26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8F6C4647-59D9-A039-7C30-AA1A234AED36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479EA517-C874-FBD5-0292-B3A1F4140725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360D8A44-BFD8-B27C-593A-5951CF727249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05D76BA5-1638-73BE-BD3C-B75C2E395F75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94F8EA67-F456-6216-0B33-42B9D4D92335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683D1707-2DCE-46B1-B3CA-9B0F1D3E184D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DEBA955D-DEAB-FFDD-A841-66D81B7C6F61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89B2B20E-47A4-D4C5-8113-DEE836B30C28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4F313D8C-AB92-4C36-F7B6-41CAB6EF7E1C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DA4003A6-085F-6954-4A90-8D93BD06D5BA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432A1D8C-3847-9A8D-613F-143D4C7DA795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CB0C7A03-696F-213C-9EA9-234C032B8AD5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2" name="Google Shape;1162;p71">
            <a:extLst>
              <a:ext uri="{FF2B5EF4-FFF2-40B4-BE49-F238E27FC236}">
                <a16:creationId xmlns:a16="http://schemas.microsoft.com/office/drawing/2014/main" id="{D43A6E0C-B4FC-3F18-8A9F-3B0FF172B188}"/>
              </a:ext>
            </a:extLst>
          </p:cNvPr>
          <p:cNvSpPr/>
          <p:nvPr/>
        </p:nvSpPr>
        <p:spPr>
          <a:xfrm>
            <a:off x="85185" y="6750908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3" name="Google Shape;1163;p71">
            <a:extLst>
              <a:ext uri="{FF2B5EF4-FFF2-40B4-BE49-F238E27FC236}">
                <a16:creationId xmlns:a16="http://schemas.microsoft.com/office/drawing/2014/main" id="{9053B2CB-28A9-B88A-3E98-DC997536070E}"/>
              </a:ext>
            </a:extLst>
          </p:cNvPr>
          <p:cNvSpPr txBox="1"/>
          <p:nvPr/>
        </p:nvSpPr>
        <p:spPr>
          <a:xfrm>
            <a:off x="0" y="6988324"/>
            <a:ext cx="32697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2000+ Rows</a:t>
            </a:r>
            <a:endParaRPr sz="2400" dirty="0"/>
          </a:p>
        </p:txBody>
      </p:sp>
      <p:cxnSp>
        <p:nvCxnSpPr>
          <p:cNvPr id="1164" name="Google Shape;1164;p71">
            <a:extLst>
              <a:ext uri="{FF2B5EF4-FFF2-40B4-BE49-F238E27FC236}">
                <a16:creationId xmlns:a16="http://schemas.microsoft.com/office/drawing/2014/main" id="{317B1C75-8BEE-742E-7C5D-A1248A1ED4A0}"/>
              </a:ext>
            </a:extLst>
          </p:cNvPr>
          <p:cNvCxnSpPr/>
          <p:nvPr/>
        </p:nvCxnSpPr>
        <p:spPr>
          <a:xfrm>
            <a:off x="1532625" y="612603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5" name="Google Shape;1165;p71">
            <a:extLst>
              <a:ext uri="{FF2B5EF4-FFF2-40B4-BE49-F238E27FC236}">
                <a16:creationId xmlns:a16="http://schemas.microsoft.com/office/drawing/2014/main" id="{BFBFDCD4-F160-1067-A554-B67557B11215}"/>
              </a:ext>
            </a:extLst>
          </p:cNvPr>
          <p:cNvSpPr/>
          <p:nvPr/>
        </p:nvSpPr>
        <p:spPr>
          <a:xfrm>
            <a:off x="110514" y="8411039"/>
            <a:ext cx="3122517" cy="1016477"/>
          </a:xfrm>
          <a:custGeom>
            <a:avLst/>
            <a:gdLst/>
            <a:ahLst/>
            <a:cxnLst/>
            <a:rect l="l" t="t" r="r" b="b"/>
            <a:pathLst>
              <a:path w="1160787" h="503830" extrusionOk="0">
                <a:moveTo>
                  <a:pt x="0" y="0"/>
                </a:moveTo>
                <a:lnTo>
                  <a:pt x="1160787" y="0"/>
                </a:lnTo>
                <a:lnTo>
                  <a:pt x="116078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6" name="Google Shape;1166;p71">
            <a:extLst>
              <a:ext uri="{FF2B5EF4-FFF2-40B4-BE49-F238E27FC236}">
                <a16:creationId xmlns:a16="http://schemas.microsoft.com/office/drawing/2014/main" id="{6C65A4D4-87BD-EA87-BC9D-2FD4B8A54396}"/>
              </a:ext>
            </a:extLst>
          </p:cNvPr>
          <p:cNvSpPr txBox="1"/>
          <p:nvPr/>
        </p:nvSpPr>
        <p:spPr>
          <a:xfrm>
            <a:off x="0" y="864276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 Variables</a:t>
            </a:r>
            <a:endParaRPr sz="2400" dirty="0"/>
          </a:p>
        </p:txBody>
      </p:sp>
      <p:cxnSp>
        <p:nvCxnSpPr>
          <p:cNvPr id="1167" name="Google Shape;1167;p71">
            <a:extLst>
              <a:ext uri="{FF2B5EF4-FFF2-40B4-BE49-F238E27FC236}">
                <a16:creationId xmlns:a16="http://schemas.microsoft.com/office/drawing/2014/main" id="{28C429ED-1818-8BC8-1DCE-0E2300F7777F}"/>
              </a:ext>
            </a:extLst>
          </p:cNvPr>
          <p:cNvCxnSpPr/>
          <p:nvPr/>
        </p:nvCxnSpPr>
        <p:spPr>
          <a:xfrm>
            <a:off x="1460636" y="777379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8" name="Google Shape;1168;p71">
            <a:extLst>
              <a:ext uri="{FF2B5EF4-FFF2-40B4-BE49-F238E27FC236}">
                <a16:creationId xmlns:a16="http://schemas.microsoft.com/office/drawing/2014/main" id="{81691A66-74F2-503E-3CD5-557AAABCF4B0}"/>
              </a:ext>
            </a:extLst>
          </p:cNvPr>
          <p:cNvSpPr/>
          <p:nvPr/>
        </p:nvSpPr>
        <p:spPr>
          <a:xfrm>
            <a:off x="4025261" y="5104865"/>
            <a:ext cx="3269967" cy="1016477"/>
          </a:xfrm>
          <a:custGeom>
            <a:avLst/>
            <a:gdLst/>
            <a:ahLst/>
            <a:cxnLst/>
            <a:rect l="l" t="t" r="r" b="b"/>
            <a:pathLst>
              <a:path w="1215601" h="503830" extrusionOk="0">
                <a:moveTo>
                  <a:pt x="0" y="0"/>
                </a:moveTo>
                <a:lnTo>
                  <a:pt x="1215601" y="0"/>
                </a:lnTo>
                <a:lnTo>
                  <a:pt x="121560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9" name="Google Shape;1169;p71">
            <a:extLst>
              <a:ext uri="{FF2B5EF4-FFF2-40B4-BE49-F238E27FC236}">
                <a16:creationId xmlns:a16="http://schemas.microsoft.com/office/drawing/2014/main" id="{15791C68-342A-D1C7-CE44-F3E9D8A93165}"/>
              </a:ext>
            </a:extLst>
          </p:cNvPr>
          <p:cNvSpPr txBox="1"/>
          <p:nvPr/>
        </p:nvSpPr>
        <p:spPr>
          <a:xfrm>
            <a:off x="4025261" y="5181291"/>
            <a:ext cx="3128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Manhattan</a:t>
            </a:r>
            <a:endParaRPr sz="2400" dirty="0"/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Brooklyn</a:t>
            </a:r>
            <a:endParaRPr sz="2400" dirty="0"/>
          </a:p>
        </p:txBody>
      </p:sp>
      <p:cxnSp>
        <p:nvCxnSpPr>
          <p:cNvPr id="1170" name="Google Shape;1170;p71">
            <a:extLst>
              <a:ext uri="{FF2B5EF4-FFF2-40B4-BE49-F238E27FC236}">
                <a16:creationId xmlns:a16="http://schemas.microsoft.com/office/drawing/2014/main" id="{ED0EC5C3-4C42-910A-499F-113D551C3C36}"/>
              </a:ext>
            </a:extLst>
          </p:cNvPr>
          <p:cNvCxnSpPr/>
          <p:nvPr/>
        </p:nvCxnSpPr>
        <p:spPr>
          <a:xfrm>
            <a:off x="5585588" y="455410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1" name="Google Shape;1171;p71">
            <a:extLst>
              <a:ext uri="{FF2B5EF4-FFF2-40B4-BE49-F238E27FC236}">
                <a16:creationId xmlns:a16="http://schemas.microsoft.com/office/drawing/2014/main" id="{93C8AA7B-911A-C7D6-308F-9C7F3CB8B84C}"/>
              </a:ext>
            </a:extLst>
          </p:cNvPr>
          <p:cNvSpPr/>
          <p:nvPr/>
        </p:nvSpPr>
        <p:spPr>
          <a:xfrm>
            <a:off x="4179287" y="6764995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2" name="Google Shape;1172;p71">
            <a:extLst>
              <a:ext uri="{FF2B5EF4-FFF2-40B4-BE49-F238E27FC236}">
                <a16:creationId xmlns:a16="http://schemas.microsoft.com/office/drawing/2014/main" id="{67A12236-EE6C-C210-51BB-22EB44EEEA5A}"/>
              </a:ext>
            </a:extLst>
          </p:cNvPr>
          <p:cNvSpPr txBox="1"/>
          <p:nvPr/>
        </p:nvSpPr>
        <p:spPr>
          <a:xfrm>
            <a:off x="4090541" y="696769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Staten Island</a:t>
            </a:r>
            <a:endParaRPr sz="2400" dirty="0"/>
          </a:p>
        </p:txBody>
      </p:sp>
      <p:cxnSp>
        <p:nvCxnSpPr>
          <p:cNvPr id="1173" name="Google Shape;1173;p71">
            <a:extLst>
              <a:ext uri="{FF2B5EF4-FFF2-40B4-BE49-F238E27FC236}">
                <a16:creationId xmlns:a16="http://schemas.microsoft.com/office/drawing/2014/main" id="{323CBE99-2C9B-A48B-4D1C-7A4CEAA7CB89}"/>
              </a:ext>
            </a:extLst>
          </p:cNvPr>
          <p:cNvCxnSpPr/>
          <p:nvPr/>
        </p:nvCxnSpPr>
        <p:spPr>
          <a:xfrm>
            <a:off x="5576659" y="6128148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4" name="Google Shape;1174;p71">
            <a:extLst>
              <a:ext uri="{FF2B5EF4-FFF2-40B4-BE49-F238E27FC236}">
                <a16:creationId xmlns:a16="http://schemas.microsoft.com/office/drawing/2014/main" id="{88013CFF-62A9-E6B8-E470-67D9B879DEBE}"/>
              </a:ext>
            </a:extLst>
          </p:cNvPr>
          <p:cNvSpPr/>
          <p:nvPr/>
        </p:nvSpPr>
        <p:spPr>
          <a:xfrm>
            <a:off x="4171596" y="8397544"/>
            <a:ext cx="3123623" cy="1016477"/>
          </a:xfrm>
          <a:custGeom>
            <a:avLst/>
            <a:gdLst/>
            <a:ahLst/>
            <a:cxnLst/>
            <a:rect l="l" t="t" r="r" b="b"/>
            <a:pathLst>
              <a:path w="1161198" h="503830" extrusionOk="0">
                <a:moveTo>
                  <a:pt x="0" y="0"/>
                </a:moveTo>
                <a:lnTo>
                  <a:pt x="1161198" y="0"/>
                </a:lnTo>
                <a:lnTo>
                  <a:pt x="1161198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5" name="Google Shape;1175;p71">
            <a:extLst>
              <a:ext uri="{FF2B5EF4-FFF2-40B4-BE49-F238E27FC236}">
                <a16:creationId xmlns:a16="http://schemas.microsoft.com/office/drawing/2014/main" id="{18D8300F-5692-B626-7975-A41D642E9F9C}"/>
              </a:ext>
            </a:extLst>
          </p:cNvPr>
          <p:cNvSpPr txBox="1"/>
          <p:nvPr/>
        </p:nvSpPr>
        <p:spPr>
          <a:xfrm>
            <a:off x="4069399" y="8628149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Silver Lake</a:t>
            </a:r>
            <a:endParaRPr sz="2400" dirty="0"/>
          </a:p>
        </p:txBody>
      </p:sp>
      <p:cxnSp>
        <p:nvCxnSpPr>
          <p:cNvPr id="1176" name="Google Shape;1176;p71">
            <a:extLst>
              <a:ext uri="{FF2B5EF4-FFF2-40B4-BE49-F238E27FC236}">
                <a16:creationId xmlns:a16="http://schemas.microsoft.com/office/drawing/2014/main" id="{9DDF91A5-7D43-8B18-9B62-01116196D1B0}"/>
              </a:ext>
            </a:extLst>
          </p:cNvPr>
          <p:cNvCxnSpPr/>
          <p:nvPr/>
        </p:nvCxnSpPr>
        <p:spPr>
          <a:xfrm>
            <a:off x="5600323" y="778712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77" name="Google Shape;1177;p71">
            <a:extLst>
              <a:ext uri="{FF2B5EF4-FFF2-40B4-BE49-F238E27FC236}">
                <a16:creationId xmlns:a16="http://schemas.microsoft.com/office/drawing/2014/main" id="{8A6D62A2-46CF-5086-7014-1B2D67451414}"/>
              </a:ext>
            </a:extLst>
          </p:cNvPr>
          <p:cNvCxnSpPr/>
          <p:nvPr/>
        </p:nvCxnSpPr>
        <p:spPr>
          <a:xfrm>
            <a:off x="9152464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8" name="Google Shape;1178;p71">
            <a:extLst>
              <a:ext uri="{FF2B5EF4-FFF2-40B4-BE49-F238E27FC236}">
                <a16:creationId xmlns:a16="http://schemas.microsoft.com/office/drawing/2014/main" id="{87BB4FB5-C753-4138-6CA5-1225975F43EC}"/>
              </a:ext>
            </a:extLst>
          </p:cNvPr>
          <p:cNvSpPr/>
          <p:nvPr/>
        </p:nvSpPr>
        <p:spPr>
          <a:xfrm>
            <a:off x="7697299" y="5144728"/>
            <a:ext cx="3169199" cy="1016477"/>
          </a:xfrm>
          <a:custGeom>
            <a:avLst/>
            <a:gdLst/>
            <a:ahLst/>
            <a:cxnLst/>
            <a:rect l="l" t="t" r="r" b="b"/>
            <a:pathLst>
              <a:path w="1178141" h="503830" extrusionOk="0">
                <a:moveTo>
                  <a:pt x="0" y="0"/>
                </a:moveTo>
                <a:lnTo>
                  <a:pt x="1178141" y="0"/>
                </a:lnTo>
                <a:lnTo>
                  <a:pt x="117814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9" name="Google Shape;1179;p71">
            <a:extLst>
              <a:ext uri="{FF2B5EF4-FFF2-40B4-BE49-F238E27FC236}">
                <a16:creationId xmlns:a16="http://schemas.microsoft.com/office/drawing/2014/main" id="{0B46C224-A5BF-6C0E-197B-19A05559DE92}"/>
              </a:ext>
            </a:extLst>
          </p:cNvPr>
          <p:cNvSpPr txBox="1"/>
          <p:nvPr/>
        </p:nvSpPr>
        <p:spPr>
          <a:xfrm>
            <a:off x="7874687" y="5101204"/>
            <a:ext cx="27135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Entire/Private/</a:t>
            </a:r>
            <a:endParaRPr sz="2600" b="0" i="0" u="none" strike="noStrike" cap="none" dirty="0">
              <a:solidFill>
                <a:srgbClr val="6D4C4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Shared</a:t>
            </a:r>
            <a:endParaRPr sz="2400" dirty="0"/>
          </a:p>
        </p:txBody>
      </p:sp>
      <p:cxnSp>
        <p:nvCxnSpPr>
          <p:cNvPr id="1180" name="Google Shape;1180;p71">
            <a:extLst>
              <a:ext uri="{FF2B5EF4-FFF2-40B4-BE49-F238E27FC236}">
                <a16:creationId xmlns:a16="http://schemas.microsoft.com/office/drawing/2014/main" id="{BA0FDFEF-1E82-188C-133D-20A13A2BC26E}"/>
              </a:ext>
            </a:extLst>
          </p:cNvPr>
          <p:cNvCxnSpPr/>
          <p:nvPr/>
        </p:nvCxnSpPr>
        <p:spPr>
          <a:xfrm>
            <a:off x="9152464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81" name="Google Shape;1181;p71">
            <a:extLst>
              <a:ext uri="{FF2B5EF4-FFF2-40B4-BE49-F238E27FC236}">
                <a16:creationId xmlns:a16="http://schemas.microsoft.com/office/drawing/2014/main" id="{902B31F4-ED1C-127A-FEA3-AEC41D95C76F}"/>
              </a:ext>
            </a:extLst>
          </p:cNvPr>
          <p:cNvSpPr/>
          <p:nvPr/>
        </p:nvSpPr>
        <p:spPr>
          <a:xfrm>
            <a:off x="7778784" y="6818254"/>
            <a:ext cx="3087708" cy="1016477"/>
          </a:xfrm>
          <a:custGeom>
            <a:avLst/>
            <a:gdLst/>
            <a:ahLst/>
            <a:cxnLst/>
            <a:rect l="l" t="t" r="r" b="b"/>
            <a:pathLst>
              <a:path w="1147847" h="503830" extrusionOk="0">
                <a:moveTo>
                  <a:pt x="0" y="0"/>
                </a:moveTo>
                <a:lnTo>
                  <a:pt x="1147847" y="0"/>
                </a:lnTo>
                <a:lnTo>
                  <a:pt x="114784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82" name="Google Shape;1182;p71">
            <a:extLst>
              <a:ext uri="{FF2B5EF4-FFF2-40B4-BE49-F238E27FC236}">
                <a16:creationId xmlns:a16="http://schemas.microsoft.com/office/drawing/2014/main" id="{5ECF8742-3229-160A-62E7-7BF7D5DFA0F9}"/>
              </a:ext>
            </a:extLst>
          </p:cNvPr>
          <p:cNvCxnSpPr/>
          <p:nvPr/>
        </p:nvCxnSpPr>
        <p:spPr>
          <a:xfrm>
            <a:off x="9143535" y="617919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83" name="Google Shape;1183;p71">
            <a:extLst>
              <a:ext uri="{FF2B5EF4-FFF2-40B4-BE49-F238E27FC236}">
                <a16:creationId xmlns:a16="http://schemas.microsoft.com/office/drawing/2014/main" id="{939D66CD-976C-FC94-1055-6468279DF52A}"/>
              </a:ext>
            </a:extLst>
          </p:cNvPr>
          <p:cNvCxnSpPr/>
          <p:nvPr/>
        </p:nvCxnSpPr>
        <p:spPr>
          <a:xfrm>
            <a:off x="12852469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71">
            <a:extLst>
              <a:ext uri="{FF2B5EF4-FFF2-40B4-BE49-F238E27FC236}">
                <a16:creationId xmlns:a16="http://schemas.microsoft.com/office/drawing/2014/main" id="{7A26D0A0-A5AC-372E-5325-CAD3A0F8488D}"/>
              </a:ext>
            </a:extLst>
          </p:cNvPr>
          <p:cNvSpPr/>
          <p:nvPr/>
        </p:nvSpPr>
        <p:spPr>
          <a:xfrm>
            <a:off x="11397304" y="5144728"/>
            <a:ext cx="3180113" cy="1016477"/>
          </a:xfrm>
          <a:custGeom>
            <a:avLst/>
            <a:gdLst/>
            <a:ahLst/>
            <a:cxnLst/>
            <a:rect l="l" t="t" r="r" b="b"/>
            <a:pathLst>
              <a:path w="1182198" h="503830" extrusionOk="0">
                <a:moveTo>
                  <a:pt x="0" y="0"/>
                </a:moveTo>
                <a:lnTo>
                  <a:pt x="1182198" y="0"/>
                </a:lnTo>
                <a:lnTo>
                  <a:pt x="1182198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85" name="Google Shape;1185;p71">
            <a:extLst>
              <a:ext uri="{FF2B5EF4-FFF2-40B4-BE49-F238E27FC236}">
                <a16:creationId xmlns:a16="http://schemas.microsoft.com/office/drawing/2014/main" id="{2B79BEFD-384F-89FC-F4CB-08D26071B92F}"/>
              </a:ext>
            </a:extLst>
          </p:cNvPr>
          <p:cNvSpPr txBox="1"/>
          <p:nvPr/>
        </p:nvSpPr>
        <p:spPr>
          <a:xfrm>
            <a:off x="11307456" y="532217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 Thresholds</a:t>
            </a:r>
            <a:endParaRPr sz="2400" dirty="0"/>
          </a:p>
        </p:txBody>
      </p:sp>
      <p:cxnSp>
        <p:nvCxnSpPr>
          <p:cNvPr id="1186" name="Google Shape;1186;p71">
            <a:extLst>
              <a:ext uri="{FF2B5EF4-FFF2-40B4-BE49-F238E27FC236}">
                <a16:creationId xmlns:a16="http://schemas.microsoft.com/office/drawing/2014/main" id="{B543DB70-5633-952B-62EA-C58B6D9F5CB3}"/>
              </a:ext>
            </a:extLst>
          </p:cNvPr>
          <p:cNvCxnSpPr/>
          <p:nvPr/>
        </p:nvCxnSpPr>
        <p:spPr>
          <a:xfrm>
            <a:off x="12852469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87" name="Google Shape;1187;p71">
            <a:extLst>
              <a:ext uri="{FF2B5EF4-FFF2-40B4-BE49-F238E27FC236}">
                <a16:creationId xmlns:a16="http://schemas.microsoft.com/office/drawing/2014/main" id="{1B9DA3E7-C976-0067-EC20-11EEC4C23139}"/>
              </a:ext>
            </a:extLst>
          </p:cNvPr>
          <p:cNvSpPr/>
          <p:nvPr/>
        </p:nvSpPr>
        <p:spPr>
          <a:xfrm>
            <a:off x="11277030" y="6751281"/>
            <a:ext cx="3300393" cy="1016477"/>
          </a:xfrm>
          <a:custGeom>
            <a:avLst/>
            <a:gdLst/>
            <a:ahLst/>
            <a:cxnLst/>
            <a:rect l="l" t="t" r="r" b="b"/>
            <a:pathLst>
              <a:path w="1226912" h="503830" extrusionOk="0">
                <a:moveTo>
                  <a:pt x="0" y="0"/>
                </a:moveTo>
                <a:lnTo>
                  <a:pt x="1226912" y="0"/>
                </a:lnTo>
                <a:lnTo>
                  <a:pt x="1226912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88" name="Google Shape;1188;p71">
            <a:extLst>
              <a:ext uri="{FF2B5EF4-FFF2-40B4-BE49-F238E27FC236}">
                <a16:creationId xmlns:a16="http://schemas.microsoft.com/office/drawing/2014/main" id="{E019FF27-06A0-3C60-74A9-FABA045A7965}"/>
              </a:ext>
            </a:extLst>
          </p:cNvPr>
          <p:cNvSpPr txBox="1"/>
          <p:nvPr/>
        </p:nvSpPr>
        <p:spPr>
          <a:xfrm>
            <a:off x="11220945" y="703958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0-3</a:t>
            </a:r>
            <a:endParaRPr sz="2400" dirty="0"/>
          </a:p>
        </p:txBody>
      </p:sp>
      <p:cxnSp>
        <p:nvCxnSpPr>
          <p:cNvPr id="1189" name="Google Shape;1189;p71">
            <a:extLst>
              <a:ext uri="{FF2B5EF4-FFF2-40B4-BE49-F238E27FC236}">
                <a16:creationId xmlns:a16="http://schemas.microsoft.com/office/drawing/2014/main" id="{ED60BB9B-67A9-F996-75B7-D45B3A6F2242}"/>
              </a:ext>
            </a:extLst>
          </p:cNvPr>
          <p:cNvCxnSpPr/>
          <p:nvPr/>
        </p:nvCxnSpPr>
        <p:spPr>
          <a:xfrm>
            <a:off x="12843538" y="617327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90" name="Google Shape;1190;p71">
            <a:extLst>
              <a:ext uri="{FF2B5EF4-FFF2-40B4-BE49-F238E27FC236}">
                <a16:creationId xmlns:a16="http://schemas.microsoft.com/office/drawing/2014/main" id="{4D933E11-76D1-E6AF-C26E-3FC9D1A6799A}"/>
              </a:ext>
            </a:extLst>
          </p:cNvPr>
          <p:cNvCxnSpPr/>
          <p:nvPr/>
        </p:nvCxnSpPr>
        <p:spPr>
          <a:xfrm>
            <a:off x="16713206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1" name="Google Shape;1191;p71">
            <a:extLst>
              <a:ext uri="{FF2B5EF4-FFF2-40B4-BE49-F238E27FC236}">
                <a16:creationId xmlns:a16="http://schemas.microsoft.com/office/drawing/2014/main" id="{E596FB92-B684-533B-14E9-53D2AC0B236E}"/>
              </a:ext>
            </a:extLst>
          </p:cNvPr>
          <p:cNvSpPr/>
          <p:nvPr/>
        </p:nvSpPr>
        <p:spPr>
          <a:xfrm>
            <a:off x="15057725" y="5160850"/>
            <a:ext cx="3147149" cy="961056"/>
          </a:xfrm>
          <a:custGeom>
            <a:avLst/>
            <a:gdLst/>
            <a:ahLst/>
            <a:cxnLst/>
            <a:rect l="l" t="t" r="r" b="b"/>
            <a:pathLst>
              <a:path w="1169944" h="503830" extrusionOk="0">
                <a:moveTo>
                  <a:pt x="0" y="0"/>
                </a:moveTo>
                <a:lnTo>
                  <a:pt x="1169944" y="0"/>
                </a:lnTo>
                <a:lnTo>
                  <a:pt x="116994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92" name="Google Shape;1192;p71">
            <a:extLst>
              <a:ext uri="{FF2B5EF4-FFF2-40B4-BE49-F238E27FC236}">
                <a16:creationId xmlns:a16="http://schemas.microsoft.com/office/drawing/2014/main" id="{B18D3F92-CC6F-9B2E-1DDC-E3FFBC2451EC}"/>
              </a:ext>
            </a:extLst>
          </p:cNvPr>
          <p:cNvSpPr txBox="1"/>
          <p:nvPr/>
        </p:nvSpPr>
        <p:spPr>
          <a:xfrm>
            <a:off x="14934919" y="5332911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 Thresholds</a:t>
            </a:r>
            <a:endParaRPr sz="2400" dirty="0"/>
          </a:p>
        </p:txBody>
      </p:sp>
      <p:cxnSp>
        <p:nvCxnSpPr>
          <p:cNvPr id="1193" name="Google Shape;1193;p71">
            <a:extLst>
              <a:ext uri="{FF2B5EF4-FFF2-40B4-BE49-F238E27FC236}">
                <a16:creationId xmlns:a16="http://schemas.microsoft.com/office/drawing/2014/main" id="{4F7AFAAA-E487-E7A2-7CA0-B92483517C54}"/>
              </a:ext>
            </a:extLst>
          </p:cNvPr>
          <p:cNvCxnSpPr/>
          <p:nvPr/>
        </p:nvCxnSpPr>
        <p:spPr>
          <a:xfrm>
            <a:off x="16713206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96" name="Google Shape;1196;p71">
            <a:extLst>
              <a:ext uri="{FF2B5EF4-FFF2-40B4-BE49-F238E27FC236}">
                <a16:creationId xmlns:a16="http://schemas.microsoft.com/office/drawing/2014/main" id="{DB6C782C-F078-16AD-07DA-1EA5D876BFBC}"/>
              </a:ext>
            </a:extLst>
          </p:cNvPr>
          <p:cNvSpPr txBox="1"/>
          <p:nvPr/>
        </p:nvSpPr>
        <p:spPr>
          <a:xfrm>
            <a:off x="7922709" y="6985293"/>
            <a:ext cx="28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Entire/Private</a:t>
            </a:r>
            <a:endParaRPr sz="2400" dirty="0"/>
          </a:p>
        </p:txBody>
      </p: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B1CD3969-821F-083C-A996-FE3320B3430E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E8BAA20B-613E-3C6F-43B1-4B32C25F0D28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2438970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>
          <a:extLst>
            <a:ext uri="{FF2B5EF4-FFF2-40B4-BE49-F238E27FC236}">
              <a16:creationId xmlns:a16="http://schemas.microsoft.com/office/drawing/2014/main" id="{C0073A21-8E01-4B89-0D1B-B9E586CD1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">
            <a:extLst>
              <a:ext uri="{FF2B5EF4-FFF2-40B4-BE49-F238E27FC236}">
                <a16:creationId xmlns:a16="http://schemas.microsoft.com/office/drawing/2014/main" id="{4DCBAD08-6141-F6CE-0BAD-884DB6B068C9}"/>
              </a:ext>
            </a:extLst>
          </p:cNvPr>
          <p:cNvSpPr txBox="1"/>
          <p:nvPr/>
        </p:nvSpPr>
        <p:spPr>
          <a:xfrm>
            <a:off x="435956" y="295212"/>
            <a:ext cx="1227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400"/>
          </a:p>
        </p:txBody>
      </p:sp>
      <p:sp>
        <p:nvSpPr>
          <p:cNvPr id="1138" name="Google Shape;1138;p71">
            <a:extLst>
              <a:ext uri="{FF2B5EF4-FFF2-40B4-BE49-F238E27FC236}">
                <a16:creationId xmlns:a16="http://schemas.microsoft.com/office/drawing/2014/main" id="{1EBAA9AE-DD22-BC0B-E493-64B6E888B7ED}"/>
              </a:ext>
            </a:extLst>
          </p:cNvPr>
          <p:cNvSpPr/>
          <p:nvPr/>
        </p:nvSpPr>
        <p:spPr>
          <a:xfrm>
            <a:off x="4080800" y="3653749"/>
            <a:ext cx="3130488" cy="929444"/>
          </a:xfrm>
          <a:custGeom>
            <a:avLst/>
            <a:gdLst/>
            <a:ahLst/>
            <a:cxnLst/>
            <a:rect l="l" t="t" r="r" b="b"/>
            <a:pathLst>
              <a:path w="1293590" h="471201" extrusionOk="0">
                <a:moveTo>
                  <a:pt x="0" y="0"/>
                </a:moveTo>
                <a:lnTo>
                  <a:pt x="1293590" y="0"/>
                </a:lnTo>
                <a:lnTo>
                  <a:pt x="1293590" y="471201"/>
                </a:lnTo>
                <a:lnTo>
                  <a:pt x="0" y="471201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39" name="Google Shape;1139;p71">
            <a:extLst>
              <a:ext uri="{FF2B5EF4-FFF2-40B4-BE49-F238E27FC236}">
                <a16:creationId xmlns:a16="http://schemas.microsoft.com/office/drawing/2014/main" id="{47B40096-F2C3-2651-47A9-FAA8A8320680}"/>
              </a:ext>
            </a:extLst>
          </p:cNvPr>
          <p:cNvSpPr txBox="1"/>
          <p:nvPr/>
        </p:nvSpPr>
        <p:spPr>
          <a:xfrm>
            <a:off x="3957655" y="3797487"/>
            <a:ext cx="3269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40" name="Google Shape;1140;p71">
            <a:extLst>
              <a:ext uri="{FF2B5EF4-FFF2-40B4-BE49-F238E27FC236}">
                <a16:creationId xmlns:a16="http://schemas.microsoft.com/office/drawing/2014/main" id="{4EA6553B-DE8A-7584-D26A-1279E34EB651}"/>
              </a:ext>
            </a:extLst>
          </p:cNvPr>
          <p:cNvSpPr/>
          <p:nvPr/>
        </p:nvSpPr>
        <p:spPr>
          <a:xfrm>
            <a:off x="7751376" y="3671952"/>
            <a:ext cx="3114032" cy="914451"/>
          </a:xfrm>
          <a:custGeom>
            <a:avLst/>
            <a:gdLst/>
            <a:ahLst/>
            <a:cxnLst/>
            <a:rect l="l" t="t" r="r" b="b"/>
            <a:pathLst>
              <a:path w="1286790" h="503830" extrusionOk="0">
                <a:moveTo>
                  <a:pt x="0" y="0"/>
                </a:moveTo>
                <a:lnTo>
                  <a:pt x="1286790" y="0"/>
                </a:lnTo>
                <a:lnTo>
                  <a:pt x="128679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1" name="Google Shape;1141;p71">
            <a:extLst>
              <a:ext uri="{FF2B5EF4-FFF2-40B4-BE49-F238E27FC236}">
                <a16:creationId xmlns:a16="http://schemas.microsoft.com/office/drawing/2014/main" id="{156CB2B7-28D1-DFFC-32B3-9B23572D1D25}"/>
              </a:ext>
            </a:extLst>
          </p:cNvPr>
          <p:cNvCxnSpPr/>
          <p:nvPr/>
        </p:nvCxnSpPr>
        <p:spPr>
          <a:xfrm>
            <a:off x="1550484" y="3102119"/>
            <a:ext cx="15186900" cy="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1">
            <a:extLst>
              <a:ext uri="{FF2B5EF4-FFF2-40B4-BE49-F238E27FC236}">
                <a16:creationId xmlns:a16="http://schemas.microsoft.com/office/drawing/2014/main" id="{10CD86A2-ECCF-DE11-E00D-C4CE38CE80DF}"/>
              </a:ext>
            </a:extLst>
          </p:cNvPr>
          <p:cNvCxnSpPr/>
          <p:nvPr/>
        </p:nvCxnSpPr>
        <p:spPr>
          <a:xfrm>
            <a:off x="5582943" y="310213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3" name="Google Shape;1143;p71">
            <a:extLst>
              <a:ext uri="{FF2B5EF4-FFF2-40B4-BE49-F238E27FC236}">
                <a16:creationId xmlns:a16="http://schemas.microsoft.com/office/drawing/2014/main" id="{D4B2FE94-E8D9-3F9B-EB5B-811F172AF910}"/>
              </a:ext>
            </a:extLst>
          </p:cNvPr>
          <p:cNvSpPr/>
          <p:nvPr/>
        </p:nvSpPr>
        <p:spPr>
          <a:xfrm>
            <a:off x="7100128" y="1564580"/>
            <a:ext cx="4088047" cy="1126706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BACA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45" name="Google Shape;1145;p71">
            <a:extLst>
              <a:ext uri="{FF2B5EF4-FFF2-40B4-BE49-F238E27FC236}">
                <a16:creationId xmlns:a16="http://schemas.microsoft.com/office/drawing/2014/main" id="{A26BBDAB-D27D-D11D-0C8E-99D6C99EFC41}"/>
              </a:ext>
            </a:extLst>
          </p:cNvPr>
          <p:cNvCxnSpPr/>
          <p:nvPr/>
        </p:nvCxnSpPr>
        <p:spPr>
          <a:xfrm>
            <a:off x="9138253" y="2580982"/>
            <a:ext cx="0" cy="5211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71">
            <a:extLst>
              <a:ext uri="{FF2B5EF4-FFF2-40B4-BE49-F238E27FC236}">
                <a16:creationId xmlns:a16="http://schemas.microsoft.com/office/drawing/2014/main" id="{34EAD2B0-1C11-556F-D20A-7EDB419812F2}"/>
              </a:ext>
            </a:extLst>
          </p:cNvPr>
          <p:cNvCxnSpPr/>
          <p:nvPr/>
        </p:nvCxnSpPr>
        <p:spPr>
          <a:xfrm>
            <a:off x="3185346" y="516976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47" name="Google Shape;1147;p71">
            <a:extLst>
              <a:ext uri="{FF2B5EF4-FFF2-40B4-BE49-F238E27FC236}">
                <a16:creationId xmlns:a16="http://schemas.microsoft.com/office/drawing/2014/main" id="{507C8535-D272-ECF8-1D55-8B023702270D}"/>
              </a:ext>
            </a:extLst>
          </p:cNvPr>
          <p:cNvCxnSpPr/>
          <p:nvPr/>
        </p:nvCxnSpPr>
        <p:spPr>
          <a:xfrm>
            <a:off x="1541554" y="4527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1">
            <a:extLst>
              <a:ext uri="{FF2B5EF4-FFF2-40B4-BE49-F238E27FC236}">
                <a16:creationId xmlns:a16="http://schemas.microsoft.com/office/drawing/2014/main" id="{DE160D01-4101-4B83-6B36-391914269523}"/>
              </a:ext>
            </a:extLst>
          </p:cNvPr>
          <p:cNvCxnSpPr>
            <a:cxnSpLocks/>
          </p:cNvCxnSpPr>
          <p:nvPr/>
        </p:nvCxnSpPr>
        <p:spPr>
          <a:xfrm>
            <a:off x="1559413" y="3086529"/>
            <a:ext cx="6" cy="513954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49" name="Google Shape;1149;p71">
            <a:extLst>
              <a:ext uri="{FF2B5EF4-FFF2-40B4-BE49-F238E27FC236}">
                <a16:creationId xmlns:a16="http://schemas.microsoft.com/office/drawing/2014/main" id="{ED76C5BB-AB39-21F0-9626-80E2D6961CCA}"/>
              </a:ext>
            </a:extLst>
          </p:cNvPr>
          <p:cNvSpPr/>
          <p:nvPr/>
        </p:nvSpPr>
        <p:spPr>
          <a:xfrm>
            <a:off x="85185" y="3671952"/>
            <a:ext cx="3442166" cy="855251"/>
          </a:xfrm>
          <a:custGeom>
            <a:avLst/>
            <a:gdLst/>
            <a:ahLst/>
            <a:cxnLst/>
            <a:rect l="l" t="t" r="r" b="b"/>
            <a:pathLst>
              <a:path w="1519720" h="503830" extrusionOk="0">
                <a:moveTo>
                  <a:pt x="0" y="0"/>
                </a:moveTo>
                <a:lnTo>
                  <a:pt x="1519720" y="0"/>
                </a:lnTo>
                <a:lnTo>
                  <a:pt x="1519720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0" name="Google Shape;1150;p71">
            <a:extLst>
              <a:ext uri="{FF2B5EF4-FFF2-40B4-BE49-F238E27FC236}">
                <a16:creationId xmlns:a16="http://schemas.microsoft.com/office/drawing/2014/main" id="{575225E6-0E35-02E0-7D33-B0F3CE1BCDFB}"/>
              </a:ext>
            </a:extLst>
          </p:cNvPr>
          <p:cNvSpPr txBox="1"/>
          <p:nvPr/>
        </p:nvSpPr>
        <p:spPr>
          <a:xfrm>
            <a:off x="0" y="3777267"/>
            <a:ext cx="31224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</a:t>
            </a:r>
            <a:endParaRPr sz="24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151" name="Google Shape;1151;p71">
            <a:extLst>
              <a:ext uri="{FF2B5EF4-FFF2-40B4-BE49-F238E27FC236}">
                <a16:creationId xmlns:a16="http://schemas.microsoft.com/office/drawing/2014/main" id="{48A36B93-5493-7A09-56EE-EEDA66A8AA21}"/>
              </a:ext>
            </a:extLst>
          </p:cNvPr>
          <p:cNvCxnSpPr/>
          <p:nvPr/>
        </p:nvCxnSpPr>
        <p:spPr>
          <a:xfrm>
            <a:off x="9135071" y="306524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52" name="Google Shape;1152;p71">
            <a:extLst>
              <a:ext uri="{FF2B5EF4-FFF2-40B4-BE49-F238E27FC236}">
                <a16:creationId xmlns:a16="http://schemas.microsoft.com/office/drawing/2014/main" id="{511E694D-DEE5-4F4E-07B1-7C6426FB6DFA}"/>
              </a:ext>
            </a:extLst>
          </p:cNvPr>
          <p:cNvSpPr txBox="1"/>
          <p:nvPr/>
        </p:nvSpPr>
        <p:spPr>
          <a:xfrm>
            <a:off x="7596587" y="383161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400" dirty="0"/>
          </a:p>
        </p:txBody>
      </p:sp>
      <p:sp>
        <p:nvSpPr>
          <p:cNvPr id="1153" name="Google Shape;1153;p71">
            <a:extLst>
              <a:ext uri="{FF2B5EF4-FFF2-40B4-BE49-F238E27FC236}">
                <a16:creationId xmlns:a16="http://schemas.microsoft.com/office/drawing/2014/main" id="{1744506F-867F-332B-7DE5-DDE45D96209D}"/>
              </a:ext>
            </a:extLst>
          </p:cNvPr>
          <p:cNvSpPr txBox="1"/>
          <p:nvPr/>
        </p:nvSpPr>
        <p:spPr>
          <a:xfrm>
            <a:off x="7509139" y="1552754"/>
            <a:ext cx="3269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Makes an Airbnb Popular?</a:t>
            </a:r>
            <a:endParaRPr sz="2400" dirty="0"/>
          </a:p>
        </p:txBody>
      </p:sp>
      <p:sp>
        <p:nvSpPr>
          <p:cNvPr id="1154" name="Google Shape;1154;p71">
            <a:extLst>
              <a:ext uri="{FF2B5EF4-FFF2-40B4-BE49-F238E27FC236}">
                <a16:creationId xmlns:a16="http://schemas.microsoft.com/office/drawing/2014/main" id="{951CC5EE-EDCC-D15B-8CBA-A49C102B1DB9}"/>
              </a:ext>
            </a:extLst>
          </p:cNvPr>
          <p:cNvSpPr/>
          <p:nvPr/>
        </p:nvSpPr>
        <p:spPr>
          <a:xfrm>
            <a:off x="11277030" y="3665873"/>
            <a:ext cx="3299242" cy="914451"/>
          </a:xfrm>
          <a:custGeom>
            <a:avLst/>
            <a:gdLst/>
            <a:ahLst/>
            <a:cxnLst/>
            <a:rect l="l" t="t" r="r" b="b"/>
            <a:pathLst>
              <a:path w="1363323" h="503830" extrusionOk="0">
                <a:moveTo>
                  <a:pt x="0" y="0"/>
                </a:moveTo>
                <a:lnTo>
                  <a:pt x="1363323" y="0"/>
                </a:lnTo>
                <a:lnTo>
                  <a:pt x="1363323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5" name="Google Shape;1155;p71">
            <a:extLst>
              <a:ext uri="{FF2B5EF4-FFF2-40B4-BE49-F238E27FC236}">
                <a16:creationId xmlns:a16="http://schemas.microsoft.com/office/drawing/2014/main" id="{019A370F-066E-445D-0018-CC33C5F62E86}"/>
              </a:ext>
            </a:extLst>
          </p:cNvPr>
          <p:cNvSpPr txBox="1"/>
          <p:nvPr/>
        </p:nvSpPr>
        <p:spPr>
          <a:xfrm>
            <a:off x="11289775" y="3839633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400" dirty="0"/>
          </a:p>
        </p:txBody>
      </p:sp>
      <p:sp>
        <p:nvSpPr>
          <p:cNvPr id="1157" name="Google Shape;1157;p71">
            <a:extLst>
              <a:ext uri="{FF2B5EF4-FFF2-40B4-BE49-F238E27FC236}">
                <a16:creationId xmlns:a16="http://schemas.microsoft.com/office/drawing/2014/main" id="{3A678072-3C36-2779-E4C1-4A085B554EAD}"/>
              </a:ext>
            </a:extLst>
          </p:cNvPr>
          <p:cNvSpPr/>
          <p:nvPr/>
        </p:nvSpPr>
        <p:spPr>
          <a:xfrm>
            <a:off x="15024767" y="3671952"/>
            <a:ext cx="3120443" cy="909227"/>
          </a:xfrm>
          <a:custGeom>
            <a:avLst/>
            <a:gdLst/>
            <a:ahLst/>
            <a:cxnLst/>
            <a:rect l="l" t="t" r="r" b="b"/>
            <a:pathLst>
              <a:path w="1721624" h="668549" extrusionOk="0">
                <a:moveTo>
                  <a:pt x="0" y="0"/>
                </a:moveTo>
                <a:lnTo>
                  <a:pt x="1721624" y="0"/>
                </a:lnTo>
                <a:lnTo>
                  <a:pt x="1721624" y="668549"/>
                </a:lnTo>
                <a:lnTo>
                  <a:pt x="0" y="668549"/>
                </a:lnTo>
                <a:close/>
              </a:path>
            </a:pathLst>
          </a:custGeom>
          <a:solidFill>
            <a:srgbClr val="EFD199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58" name="Google Shape;1158;p71">
            <a:extLst>
              <a:ext uri="{FF2B5EF4-FFF2-40B4-BE49-F238E27FC236}">
                <a16:creationId xmlns:a16="http://schemas.microsoft.com/office/drawing/2014/main" id="{632E1848-A1BA-2525-9DA3-0CB899E64E7C}"/>
              </a:ext>
            </a:extLst>
          </p:cNvPr>
          <p:cNvSpPr txBox="1"/>
          <p:nvPr/>
        </p:nvSpPr>
        <p:spPr>
          <a:xfrm>
            <a:off x="15078338" y="3804197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</a:t>
            </a:r>
            <a:endParaRPr sz="2400" dirty="0"/>
          </a:p>
        </p:txBody>
      </p:sp>
      <p:sp>
        <p:nvSpPr>
          <p:cNvPr id="1159" name="Google Shape;1159;p71">
            <a:extLst>
              <a:ext uri="{FF2B5EF4-FFF2-40B4-BE49-F238E27FC236}">
                <a16:creationId xmlns:a16="http://schemas.microsoft.com/office/drawing/2014/main" id="{EE638811-280E-5E7A-8A6C-C16944D156D0}"/>
              </a:ext>
            </a:extLst>
          </p:cNvPr>
          <p:cNvSpPr/>
          <p:nvPr/>
        </p:nvSpPr>
        <p:spPr>
          <a:xfrm>
            <a:off x="86389" y="5091570"/>
            <a:ext cx="3146646" cy="1016477"/>
          </a:xfrm>
          <a:custGeom>
            <a:avLst/>
            <a:gdLst/>
            <a:ahLst/>
            <a:cxnLst/>
            <a:rect l="l" t="t" r="r" b="b"/>
            <a:pathLst>
              <a:path w="1169757" h="503830" extrusionOk="0">
                <a:moveTo>
                  <a:pt x="0" y="0"/>
                </a:moveTo>
                <a:lnTo>
                  <a:pt x="1169757" y="0"/>
                </a:lnTo>
                <a:lnTo>
                  <a:pt x="116975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0" name="Google Shape;1160;p71">
            <a:extLst>
              <a:ext uri="{FF2B5EF4-FFF2-40B4-BE49-F238E27FC236}">
                <a16:creationId xmlns:a16="http://schemas.microsoft.com/office/drawing/2014/main" id="{31531FCB-EAB7-5B44-4539-DEEFFF17FF5D}"/>
              </a:ext>
            </a:extLst>
          </p:cNvPr>
          <p:cNvSpPr txBox="1"/>
          <p:nvPr/>
        </p:nvSpPr>
        <p:spPr>
          <a:xfrm>
            <a:off x="-93308" y="5265240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</a:t>
            </a:r>
            <a:endParaRPr sz="2400" dirty="0"/>
          </a:p>
        </p:txBody>
      </p:sp>
      <p:cxnSp>
        <p:nvCxnSpPr>
          <p:cNvPr id="1161" name="Google Shape;1161;p71">
            <a:extLst>
              <a:ext uri="{FF2B5EF4-FFF2-40B4-BE49-F238E27FC236}">
                <a16:creationId xmlns:a16="http://schemas.microsoft.com/office/drawing/2014/main" id="{10F3955A-03B5-AE72-4186-72EA6E712FFA}"/>
              </a:ext>
            </a:extLst>
          </p:cNvPr>
          <p:cNvCxnSpPr/>
          <p:nvPr/>
        </p:nvCxnSpPr>
        <p:spPr>
          <a:xfrm>
            <a:off x="1541554" y="454081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2" name="Google Shape;1162;p71">
            <a:extLst>
              <a:ext uri="{FF2B5EF4-FFF2-40B4-BE49-F238E27FC236}">
                <a16:creationId xmlns:a16="http://schemas.microsoft.com/office/drawing/2014/main" id="{BFBD0204-A4BB-F86B-ED4E-8FABF5C389E1}"/>
              </a:ext>
            </a:extLst>
          </p:cNvPr>
          <p:cNvSpPr/>
          <p:nvPr/>
        </p:nvSpPr>
        <p:spPr>
          <a:xfrm>
            <a:off x="85185" y="6750908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3" name="Google Shape;1163;p71">
            <a:extLst>
              <a:ext uri="{FF2B5EF4-FFF2-40B4-BE49-F238E27FC236}">
                <a16:creationId xmlns:a16="http://schemas.microsoft.com/office/drawing/2014/main" id="{7426E412-AADC-0528-DD98-3FACDF7B3496}"/>
              </a:ext>
            </a:extLst>
          </p:cNvPr>
          <p:cNvSpPr txBox="1"/>
          <p:nvPr/>
        </p:nvSpPr>
        <p:spPr>
          <a:xfrm>
            <a:off x="0" y="6988324"/>
            <a:ext cx="32697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2000+ Rows</a:t>
            </a:r>
            <a:endParaRPr sz="2400" dirty="0"/>
          </a:p>
        </p:txBody>
      </p:sp>
      <p:cxnSp>
        <p:nvCxnSpPr>
          <p:cNvPr id="1164" name="Google Shape;1164;p71">
            <a:extLst>
              <a:ext uri="{FF2B5EF4-FFF2-40B4-BE49-F238E27FC236}">
                <a16:creationId xmlns:a16="http://schemas.microsoft.com/office/drawing/2014/main" id="{0A4562D9-9803-C393-E29C-C1BE03CCA554}"/>
              </a:ext>
            </a:extLst>
          </p:cNvPr>
          <p:cNvCxnSpPr/>
          <p:nvPr/>
        </p:nvCxnSpPr>
        <p:spPr>
          <a:xfrm>
            <a:off x="1532625" y="612603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5" name="Google Shape;1165;p71">
            <a:extLst>
              <a:ext uri="{FF2B5EF4-FFF2-40B4-BE49-F238E27FC236}">
                <a16:creationId xmlns:a16="http://schemas.microsoft.com/office/drawing/2014/main" id="{AAAF8C61-D73B-9527-E198-7DD9415DFC3C}"/>
              </a:ext>
            </a:extLst>
          </p:cNvPr>
          <p:cNvSpPr/>
          <p:nvPr/>
        </p:nvSpPr>
        <p:spPr>
          <a:xfrm>
            <a:off x="110514" y="8411039"/>
            <a:ext cx="3122517" cy="1016477"/>
          </a:xfrm>
          <a:custGeom>
            <a:avLst/>
            <a:gdLst/>
            <a:ahLst/>
            <a:cxnLst/>
            <a:rect l="l" t="t" r="r" b="b"/>
            <a:pathLst>
              <a:path w="1160787" h="503830" extrusionOk="0">
                <a:moveTo>
                  <a:pt x="0" y="0"/>
                </a:moveTo>
                <a:lnTo>
                  <a:pt x="1160787" y="0"/>
                </a:lnTo>
                <a:lnTo>
                  <a:pt x="116078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6" name="Google Shape;1166;p71">
            <a:extLst>
              <a:ext uri="{FF2B5EF4-FFF2-40B4-BE49-F238E27FC236}">
                <a16:creationId xmlns:a16="http://schemas.microsoft.com/office/drawing/2014/main" id="{C03A24D5-B6E4-F484-54FE-261F73D55464}"/>
              </a:ext>
            </a:extLst>
          </p:cNvPr>
          <p:cNvSpPr txBox="1"/>
          <p:nvPr/>
        </p:nvSpPr>
        <p:spPr>
          <a:xfrm>
            <a:off x="0" y="864276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 Variables</a:t>
            </a:r>
            <a:endParaRPr sz="2400" dirty="0"/>
          </a:p>
        </p:txBody>
      </p:sp>
      <p:cxnSp>
        <p:nvCxnSpPr>
          <p:cNvPr id="1167" name="Google Shape;1167;p71">
            <a:extLst>
              <a:ext uri="{FF2B5EF4-FFF2-40B4-BE49-F238E27FC236}">
                <a16:creationId xmlns:a16="http://schemas.microsoft.com/office/drawing/2014/main" id="{E44091AE-A149-74CE-4F08-7E9B7909B04E}"/>
              </a:ext>
            </a:extLst>
          </p:cNvPr>
          <p:cNvCxnSpPr/>
          <p:nvPr/>
        </p:nvCxnSpPr>
        <p:spPr>
          <a:xfrm>
            <a:off x="1460636" y="7773797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68" name="Google Shape;1168;p71">
            <a:extLst>
              <a:ext uri="{FF2B5EF4-FFF2-40B4-BE49-F238E27FC236}">
                <a16:creationId xmlns:a16="http://schemas.microsoft.com/office/drawing/2014/main" id="{4EB1778A-A7C9-B074-0F7E-5B3E9DF87398}"/>
              </a:ext>
            </a:extLst>
          </p:cNvPr>
          <p:cNvSpPr/>
          <p:nvPr/>
        </p:nvSpPr>
        <p:spPr>
          <a:xfrm>
            <a:off x="4025261" y="5104865"/>
            <a:ext cx="3269967" cy="1016477"/>
          </a:xfrm>
          <a:custGeom>
            <a:avLst/>
            <a:gdLst/>
            <a:ahLst/>
            <a:cxnLst/>
            <a:rect l="l" t="t" r="r" b="b"/>
            <a:pathLst>
              <a:path w="1215601" h="503830" extrusionOk="0">
                <a:moveTo>
                  <a:pt x="0" y="0"/>
                </a:moveTo>
                <a:lnTo>
                  <a:pt x="1215601" y="0"/>
                </a:lnTo>
                <a:lnTo>
                  <a:pt x="121560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69" name="Google Shape;1169;p71">
            <a:extLst>
              <a:ext uri="{FF2B5EF4-FFF2-40B4-BE49-F238E27FC236}">
                <a16:creationId xmlns:a16="http://schemas.microsoft.com/office/drawing/2014/main" id="{9B6CB96D-3134-B108-A63C-6C80B44992D2}"/>
              </a:ext>
            </a:extLst>
          </p:cNvPr>
          <p:cNvSpPr txBox="1"/>
          <p:nvPr/>
        </p:nvSpPr>
        <p:spPr>
          <a:xfrm>
            <a:off x="4025261" y="5181291"/>
            <a:ext cx="3128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Manhattan</a:t>
            </a:r>
            <a:endParaRPr sz="2400" dirty="0"/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Brooklyn</a:t>
            </a:r>
            <a:endParaRPr sz="2400" dirty="0"/>
          </a:p>
        </p:txBody>
      </p:sp>
      <p:cxnSp>
        <p:nvCxnSpPr>
          <p:cNvPr id="1170" name="Google Shape;1170;p71">
            <a:extLst>
              <a:ext uri="{FF2B5EF4-FFF2-40B4-BE49-F238E27FC236}">
                <a16:creationId xmlns:a16="http://schemas.microsoft.com/office/drawing/2014/main" id="{6C0F3EB8-3477-4985-141B-FA6B1ADB10C8}"/>
              </a:ext>
            </a:extLst>
          </p:cNvPr>
          <p:cNvCxnSpPr/>
          <p:nvPr/>
        </p:nvCxnSpPr>
        <p:spPr>
          <a:xfrm>
            <a:off x="5585588" y="455410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1" name="Google Shape;1171;p71">
            <a:extLst>
              <a:ext uri="{FF2B5EF4-FFF2-40B4-BE49-F238E27FC236}">
                <a16:creationId xmlns:a16="http://schemas.microsoft.com/office/drawing/2014/main" id="{1273C532-ED6A-2E9A-C4BE-A0231E2BED5D}"/>
              </a:ext>
            </a:extLst>
          </p:cNvPr>
          <p:cNvSpPr/>
          <p:nvPr/>
        </p:nvSpPr>
        <p:spPr>
          <a:xfrm>
            <a:off x="4179287" y="6764995"/>
            <a:ext cx="3147849" cy="1016477"/>
          </a:xfrm>
          <a:custGeom>
            <a:avLst/>
            <a:gdLst/>
            <a:ahLst/>
            <a:cxnLst/>
            <a:rect l="l" t="t" r="r" b="b"/>
            <a:pathLst>
              <a:path w="1170204" h="503830" extrusionOk="0">
                <a:moveTo>
                  <a:pt x="0" y="0"/>
                </a:moveTo>
                <a:lnTo>
                  <a:pt x="1170204" y="0"/>
                </a:lnTo>
                <a:lnTo>
                  <a:pt x="117020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2" name="Google Shape;1172;p71">
            <a:extLst>
              <a:ext uri="{FF2B5EF4-FFF2-40B4-BE49-F238E27FC236}">
                <a16:creationId xmlns:a16="http://schemas.microsoft.com/office/drawing/2014/main" id="{09404256-CA4D-DBBB-4BAF-23CC8468CA3B}"/>
              </a:ext>
            </a:extLst>
          </p:cNvPr>
          <p:cNvSpPr txBox="1"/>
          <p:nvPr/>
        </p:nvSpPr>
        <p:spPr>
          <a:xfrm>
            <a:off x="4090541" y="696769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Staten Island</a:t>
            </a:r>
            <a:endParaRPr sz="2400" dirty="0"/>
          </a:p>
        </p:txBody>
      </p:sp>
      <p:cxnSp>
        <p:nvCxnSpPr>
          <p:cNvPr id="1173" name="Google Shape;1173;p71">
            <a:extLst>
              <a:ext uri="{FF2B5EF4-FFF2-40B4-BE49-F238E27FC236}">
                <a16:creationId xmlns:a16="http://schemas.microsoft.com/office/drawing/2014/main" id="{6DD8D92A-39AD-D4A6-80D6-36BD988EB0C1}"/>
              </a:ext>
            </a:extLst>
          </p:cNvPr>
          <p:cNvCxnSpPr/>
          <p:nvPr/>
        </p:nvCxnSpPr>
        <p:spPr>
          <a:xfrm>
            <a:off x="5576659" y="6128148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74" name="Google Shape;1174;p71">
            <a:extLst>
              <a:ext uri="{FF2B5EF4-FFF2-40B4-BE49-F238E27FC236}">
                <a16:creationId xmlns:a16="http://schemas.microsoft.com/office/drawing/2014/main" id="{1B38957A-D4B6-DBB4-7881-38CA03DCF604}"/>
              </a:ext>
            </a:extLst>
          </p:cNvPr>
          <p:cNvSpPr/>
          <p:nvPr/>
        </p:nvSpPr>
        <p:spPr>
          <a:xfrm>
            <a:off x="4171596" y="8397544"/>
            <a:ext cx="3123623" cy="1016477"/>
          </a:xfrm>
          <a:custGeom>
            <a:avLst/>
            <a:gdLst/>
            <a:ahLst/>
            <a:cxnLst/>
            <a:rect l="l" t="t" r="r" b="b"/>
            <a:pathLst>
              <a:path w="1161198" h="503830" extrusionOk="0">
                <a:moveTo>
                  <a:pt x="0" y="0"/>
                </a:moveTo>
                <a:lnTo>
                  <a:pt x="1161198" y="0"/>
                </a:lnTo>
                <a:lnTo>
                  <a:pt x="1161198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5" name="Google Shape;1175;p71">
            <a:extLst>
              <a:ext uri="{FF2B5EF4-FFF2-40B4-BE49-F238E27FC236}">
                <a16:creationId xmlns:a16="http://schemas.microsoft.com/office/drawing/2014/main" id="{D4720CB3-A21F-7CB9-7D5B-264A5D550295}"/>
              </a:ext>
            </a:extLst>
          </p:cNvPr>
          <p:cNvSpPr txBox="1"/>
          <p:nvPr/>
        </p:nvSpPr>
        <p:spPr>
          <a:xfrm>
            <a:off x="4069399" y="8628149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Silver Lake</a:t>
            </a:r>
            <a:endParaRPr sz="2400" dirty="0"/>
          </a:p>
        </p:txBody>
      </p:sp>
      <p:cxnSp>
        <p:nvCxnSpPr>
          <p:cNvPr id="1176" name="Google Shape;1176;p71">
            <a:extLst>
              <a:ext uri="{FF2B5EF4-FFF2-40B4-BE49-F238E27FC236}">
                <a16:creationId xmlns:a16="http://schemas.microsoft.com/office/drawing/2014/main" id="{88733E04-16E6-A7B1-9CEA-2DF905E330B2}"/>
              </a:ext>
            </a:extLst>
          </p:cNvPr>
          <p:cNvCxnSpPr/>
          <p:nvPr/>
        </p:nvCxnSpPr>
        <p:spPr>
          <a:xfrm>
            <a:off x="5600323" y="778712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77" name="Google Shape;1177;p71">
            <a:extLst>
              <a:ext uri="{FF2B5EF4-FFF2-40B4-BE49-F238E27FC236}">
                <a16:creationId xmlns:a16="http://schemas.microsoft.com/office/drawing/2014/main" id="{69ADB22B-ECD2-7882-F251-9537AAD46502}"/>
              </a:ext>
            </a:extLst>
          </p:cNvPr>
          <p:cNvCxnSpPr/>
          <p:nvPr/>
        </p:nvCxnSpPr>
        <p:spPr>
          <a:xfrm>
            <a:off x="9152464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8" name="Google Shape;1178;p71">
            <a:extLst>
              <a:ext uri="{FF2B5EF4-FFF2-40B4-BE49-F238E27FC236}">
                <a16:creationId xmlns:a16="http://schemas.microsoft.com/office/drawing/2014/main" id="{12E8A8C7-F5A1-EB60-4A12-3CA4AB792809}"/>
              </a:ext>
            </a:extLst>
          </p:cNvPr>
          <p:cNvSpPr/>
          <p:nvPr/>
        </p:nvSpPr>
        <p:spPr>
          <a:xfrm>
            <a:off x="7697299" y="5144728"/>
            <a:ext cx="3169199" cy="1016477"/>
          </a:xfrm>
          <a:custGeom>
            <a:avLst/>
            <a:gdLst/>
            <a:ahLst/>
            <a:cxnLst/>
            <a:rect l="l" t="t" r="r" b="b"/>
            <a:pathLst>
              <a:path w="1178141" h="503830" extrusionOk="0">
                <a:moveTo>
                  <a:pt x="0" y="0"/>
                </a:moveTo>
                <a:lnTo>
                  <a:pt x="1178141" y="0"/>
                </a:lnTo>
                <a:lnTo>
                  <a:pt x="1178141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79" name="Google Shape;1179;p71">
            <a:extLst>
              <a:ext uri="{FF2B5EF4-FFF2-40B4-BE49-F238E27FC236}">
                <a16:creationId xmlns:a16="http://schemas.microsoft.com/office/drawing/2014/main" id="{AF05FF4A-F73D-B93E-359D-F35D4D0998F4}"/>
              </a:ext>
            </a:extLst>
          </p:cNvPr>
          <p:cNvSpPr txBox="1"/>
          <p:nvPr/>
        </p:nvSpPr>
        <p:spPr>
          <a:xfrm>
            <a:off x="7874687" y="5101204"/>
            <a:ext cx="27135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Entire/Private/</a:t>
            </a:r>
            <a:endParaRPr sz="2600" b="0" i="0" u="none" strike="noStrike" cap="none" dirty="0">
              <a:solidFill>
                <a:srgbClr val="6D4C4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Shared</a:t>
            </a:r>
            <a:endParaRPr sz="2400" dirty="0"/>
          </a:p>
        </p:txBody>
      </p:sp>
      <p:cxnSp>
        <p:nvCxnSpPr>
          <p:cNvPr id="1180" name="Google Shape;1180;p71">
            <a:extLst>
              <a:ext uri="{FF2B5EF4-FFF2-40B4-BE49-F238E27FC236}">
                <a16:creationId xmlns:a16="http://schemas.microsoft.com/office/drawing/2014/main" id="{CFDFECD9-EF64-2373-6511-55808C829974}"/>
              </a:ext>
            </a:extLst>
          </p:cNvPr>
          <p:cNvCxnSpPr/>
          <p:nvPr/>
        </p:nvCxnSpPr>
        <p:spPr>
          <a:xfrm>
            <a:off x="9152464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81" name="Google Shape;1181;p71">
            <a:extLst>
              <a:ext uri="{FF2B5EF4-FFF2-40B4-BE49-F238E27FC236}">
                <a16:creationId xmlns:a16="http://schemas.microsoft.com/office/drawing/2014/main" id="{7D8814C5-40CC-0852-3D46-C56061C570CB}"/>
              </a:ext>
            </a:extLst>
          </p:cNvPr>
          <p:cNvSpPr/>
          <p:nvPr/>
        </p:nvSpPr>
        <p:spPr>
          <a:xfrm>
            <a:off x="7778784" y="6818254"/>
            <a:ext cx="3087708" cy="1016477"/>
          </a:xfrm>
          <a:custGeom>
            <a:avLst/>
            <a:gdLst/>
            <a:ahLst/>
            <a:cxnLst/>
            <a:rect l="l" t="t" r="r" b="b"/>
            <a:pathLst>
              <a:path w="1147847" h="503830" extrusionOk="0">
                <a:moveTo>
                  <a:pt x="0" y="0"/>
                </a:moveTo>
                <a:lnTo>
                  <a:pt x="1147847" y="0"/>
                </a:lnTo>
                <a:lnTo>
                  <a:pt x="1147847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cxnSp>
        <p:nvCxnSpPr>
          <p:cNvPr id="1182" name="Google Shape;1182;p71">
            <a:extLst>
              <a:ext uri="{FF2B5EF4-FFF2-40B4-BE49-F238E27FC236}">
                <a16:creationId xmlns:a16="http://schemas.microsoft.com/office/drawing/2014/main" id="{FC2ABE6E-0880-A217-A0DA-F50D2F223643}"/>
              </a:ext>
            </a:extLst>
          </p:cNvPr>
          <p:cNvCxnSpPr/>
          <p:nvPr/>
        </p:nvCxnSpPr>
        <p:spPr>
          <a:xfrm>
            <a:off x="9143535" y="6179191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83" name="Google Shape;1183;p71">
            <a:extLst>
              <a:ext uri="{FF2B5EF4-FFF2-40B4-BE49-F238E27FC236}">
                <a16:creationId xmlns:a16="http://schemas.microsoft.com/office/drawing/2014/main" id="{DB8AFDED-07CF-E418-00C3-EB329BD8985D}"/>
              </a:ext>
            </a:extLst>
          </p:cNvPr>
          <p:cNvCxnSpPr/>
          <p:nvPr/>
        </p:nvCxnSpPr>
        <p:spPr>
          <a:xfrm>
            <a:off x="12852469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71">
            <a:extLst>
              <a:ext uri="{FF2B5EF4-FFF2-40B4-BE49-F238E27FC236}">
                <a16:creationId xmlns:a16="http://schemas.microsoft.com/office/drawing/2014/main" id="{6A045743-8FCC-DEE8-4C3F-79EB3C02F971}"/>
              </a:ext>
            </a:extLst>
          </p:cNvPr>
          <p:cNvSpPr/>
          <p:nvPr/>
        </p:nvSpPr>
        <p:spPr>
          <a:xfrm>
            <a:off x="11397304" y="5144728"/>
            <a:ext cx="3180113" cy="1016477"/>
          </a:xfrm>
          <a:custGeom>
            <a:avLst/>
            <a:gdLst/>
            <a:ahLst/>
            <a:cxnLst/>
            <a:rect l="l" t="t" r="r" b="b"/>
            <a:pathLst>
              <a:path w="1182198" h="503830" extrusionOk="0">
                <a:moveTo>
                  <a:pt x="0" y="0"/>
                </a:moveTo>
                <a:lnTo>
                  <a:pt x="1182198" y="0"/>
                </a:lnTo>
                <a:lnTo>
                  <a:pt x="1182198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85" name="Google Shape;1185;p71">
            <a:extLst>
              <a:ext uri="{FF2B5EF4-FFF2-40B4-BE49-F238E27FC236}">
                <a16:creationId xmlns:a16="http://schemas.microsoft.com/office/drawing/2014/main" id="{F8CC8620-797B-B086-EFEE-A7A53FF65BC0}"/>
              </a:ext>
            </a:extLst>
          </p:cNvPr>
          <p:cNvSpPr txBox="1"/>
          <p:nvPr/>
        </p:nvSpPr>
        <p:spPr>
          <a:xfrm>
            <a:off x="11307456" y="5322176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 Thresholds</a:t>
            </a:r>
            <a:endParaRPr sz="2400" dirty="0"/>
          </a:p>
        </p:txBody>
      </p:sp>
      <p:cxnSp>
        <p:nvCxnSpPr>
          <p:cNvPr id="1186" name="Google Shape;1186;p71">
            <a:extLst>
              <a:ext uri="{FF2B5EF4-FFF2-40B4-BE49-F238E27FC236}">
                <a16:creationId xmlns:a16="http://schemas.microsoft.com/office/drawing/2014/main" id="{9BCFA929-BE77-6E92-2233-56C811AF116C}"/>
              </a:ext>
            </a:extLst>
          </p:cNvPr>
          <p:cNvCxnSpPr/>
          <p:nvPr/>
        </p:nvCxnSpPr>
        <p:spPr>
          <a:xfrm>
            <a:off x="12852469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87" name="Google Shape;1187;p71">
            <a:extLst>
              <a:ext uri="{FF2B5EF4-FFF2-40B4-BE49-F238E27FC236}">
                <a16:creationId xmlns:a16="http://schemas.microsoft.com/office/drawing/2014/main" id="{4ABAD668-C145-A16A-58B1-13386A8E3E16}"/>
              </a:ext>
            </a:extLst>
          </p:cNvPr>
          <p:cNvSpPr/>
          <p:nvPr/>
        </p:nvSpPr>
        <p:spPr>
          <a:xfrm>
            <a:off x="11277030" y="6751281"/>
            <a:ext cx="3300393" cy="1016477"/>
          </a:xfrm>
          <a:custGeom>
            <a:avLst/>
            <a:gdLst/>
            <a:ahLst/>
            <a:cxnLst/>
            <a:rect l="l" t="t" r="r" b="b"/>
            <a:pathLst>
              <a:path w="1226912" h="503830" extrusionOk="0">
                <a:moveTo>
                  <a:pt x="0" y="0"/>
                </a:moveTo>
                <a:lnTo>
                  <a:pt x="1226912" y="0"/>
                </a:lnTo>
                <a:lnTo>
                  <a:pt x="1226912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88" name="Google Shape;1188;p71">
            <a:extLst>
              <a:ext uri="{FF2B5EF4-FFF2-40B4-BE49-F238E27FC236}">
                <a16:creationId xmlns:a16="http://schemas.microsoft.com/office/drawing/2014/main" id="{B6D3B856-0742-DCBB-111B-E2B799A754E2}"/>
              </a:ext>
            </a:extLst>
          </p:cNvPr>
          <p:cNvSpPr txBox="1"/>
          <p:nvPr/>
        </p:nvSpPr>
        <p:spPr>
          <a:xfrm>
            <a:off x="11220945" y="703958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0-3</a:t>
            </a:r>
            <a:endParaRPr sz="2400" dirty="0"/>
          </a:p>
        </p:txBody>
      </p:sp>
      <p:cxnSp>
        <p:nvCxnSpPr>
          <p:cNvPr id="1189" name="Google Shape;1189;p71">
            <a:extLst>
              <a:ext uri="{FF2B5EF4-FFF2-40B4-BE49-F238E27FC236}">
                <a16:creationId xmlns:a16="http://schemas.microsoft.com/office/drawing/2014/main" id="{16CC2B6C-1EA1-60AB-2D74-925F853AE631}"/>
              </a:ext>
            </a:extLst>
          </p:cNvPr>
          <p:cNvCxnSpPr/>
          <p:nvPr/>
        </p:nvCxnSpPr>
        <p:spPr>
          <a:xfrm>
            <a:off x="12843538" y="617327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1190" name="Google Shape;1190;p71">
            <a:extLst>
              <a:ext uri="{FF2B5EF4-FFF2-40B4-BE49-F238E27FC236}">
                <a16:creationId xmlns:a16="http://schemas.microsoft.com/office/drawing/2014/main" id="{D3EEE54F-B9D6-C7D3-CAAC-D8AC0E30F3C6}"/>
              </a:ext>
            </a:extLst>
          </p:cNvPr>
          <p:cNvCxnSpPr/>
          <p:nvPr/>
        </p:nvCxnSpPr>
        <p:spPr>
          <a:xfrm>
            <a:off x="16713206" y="4580575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1" name="Google Shape;1191;p71">
            <a:extLst>
              <a:ext uri="{FF2B5EF4-FFF2-40B4-BE49-F238E27FC236}">
                <a16:creationId xmlns:a16="http://schemas.microsoft.com/office/drawing/2014/main" id="{41CE26F0-4E2F-D199-C377-A2AFFB7EA75A}"/>
              </a:ext>
            </a:extLst>
          </p:cNvPr>
          <p:cNvSpPr/>
          <p:nvPr/>
        </p:nvSpPr>
        <p:spPr>
          <a:xfrm>
            <a:off x="15057725" y="5160850"/>
            <a:ext cx="3147149" cy="961056"/>
          </a:xfrm>
          <a:custGeom>
            <a:avLst/>
            <a:gdLst/>
            <a:ahLst/>
            <a:cxnLst/>
            <a:rect l="l" t="t" r="r" b="b"/>
            <a:pathLst>
              <a:path w="1169944" h="503830" extrusionOk="0">
                <a:moveTo>
                  <a:pt x="0" y="0"/>
                </a:moveTo>
                <a:lnTo>
                  <a:pt x="1169944" y="0"/>
                </a:lnTo>
                <a:lnTo>
                  <a:pt x="1169944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92" name="Google Shape;1192;p71">
            <a:extLst>
              <a:ext uri="{FF2B5EF4-FFF2-40B4-BE49-F238E27FC236}">
                <a16:creationId xmlns:a16="http://schemas.microsoft.com/office/drawing/2014/main" id="{2806E576-876C-3AB7-20FA-0F751324E7BA}"/>
              </a:ext>
            </a:extLst>
          </p:cNvPr>
          <p:cNvSpPr txBox="1"/>
          <p:nvPr/>
        </p:nvSpPr>
        <p:spPr>
          <a:xfrm>
            <a:off x="14934919" y="5332911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 Thresholds</a:t>
            </a:r>
            <a:endParaRPr sz="2400" dirty="0"/>
          </a:p>
        </p:txBody>
      </p:sp>
      <p:cxnSp>
        <p:nvCxnSpPr>
          <p:cNvPr id="1193" name="Google Shape;1193;p71">
            <a:extLst>
              <a:ext uri="{FF2B5EF4-FFF2-40B4-BE49-F238E27FC236}">
                <a16:creationId xmlns:a16="http://schemas.microsoft.com/office/drawing/2014/main" id="{70A3051D-B505-6DD5-40F9-23F8EC25EFCB}"/>
              </a:ext>
            </a:extLst>
          </p:cNvPr>
          <p:cNvCxnSpPr/>
          <p:nvPr/>
        </p:nvCxnSpPr>
        <p:spPr>
          <a:xfrm>
            <a:off x="16713206" y="4593970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194" name="Google Shape;1194;p71">
            <a:extLst>
              <a:ext uri="{FF2B5EF4-FFF2-40B4-BE49-F238E27FC236}">
                <a16:creationId xmlns:a16="http://schemas.microsoft.com/office/drawing/2014/main" id="{6A4208C6-4A2E-AC70-3FAF-5F7720CFE66C}"/>
              </a:ext>
            </a:extLst>
          </p:cNvPr>
          <p:cNvSpPr/>
          <p:nvPr/>
        </p:nvSpPr>
        <p:spPr>
          <a:xfrm>
            <a:off x="14997107" y="6803695"/>
            <a:ext cx="3147701" cy="1016477"/>
          </a:xfrm>
          <a:custGeom>
            <a:avLst/>
            <a:gdLst/>
            <a:ahLst/>
            <a:cxnLst/>
            <a:rect l="l" t="t" r="r" b="b"/>
            <a:pathLst>
              <a:path w="1170149" h="503830" extrusionOk="0">
                <a:moveTo>
                  <a:pt x="0" y="0"/>
                </a:moveTo>
                <a:lnTo>
                  <a:pt x="1170149" y="0"/>
                </a:lnTo>
                <a:lnTo>
                  <a:pt x="1170149" y="503830"/>
                </a:lnTo>
                <a:lnTo>
                  <a:pt x="0" y="503830"/>
                </a:lnTo>
                <a:close/>
              </a:path>
            </a:pathLst>
          </a:custGeom>
          <a:solidFill>
            <a:srgbClr val="C1D4D8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195" name="Google Shape;1195;p71">
            <a:extLst>
              <a:ext uri="{FF2B5EF4-FFF2-40B4-BE49-F238E27FC236}">
                <a16:creationId xmlns:a16="http://schemas.microsoft.com/office/drawing/2014/main" id="{284AC98E-0FE0-C958-830B-B947FB0CEA2E}"/>
              </a:ext>
            </a:extLst>
          </p:cNvPr>
          <p:cNvSpPr txBox="1"/>
          <p:nvPr/>
        </p:nvSpPr>
        <p:spPr>
          <a:xfrm>
            <a:off x="15004723" y="7035792"/>
            <a:ext cx="32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$</a:t>
            </a: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0-100</a:t>
            </a:r>
            <a:endParaRPr sz="2400" dirty="0"/>
          </a:p>
        </p:txBody>
      </p:sp>
      <p:sp>
        <p:nvSpPr>
          <p:cNvPr id="1196" name="Google Shape;1196;p71">
            <a:extLst>
              <a:ext uri="{FF2B5EF4-FFF2-40B4-BE49-F238E27FC236}">
                <a16:creationId xmlns:a16="http://schemas.microsoft.com/office/drawing/2014/main" id="{FE4A464E-4F94-5B80-A0CB-EF248BBB0076}"/>
              </a:ext>
            </a:extLst>
          </p:cNvPr>
          <p:cNvSpPr txBox="1"/>
          <p:nvPr/>
        </p:nvSpPr>
        <p:spPr>
          <a:xfrm>
            <a:off x="7922709" y="6985293"/>
            <a:ext cx="28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Entire/Private</a:t>
            </a:r>
            <a:endParaRPr sz="2400" dirty="0"/>
          </a:p>
        </p:txBody>
      </p:sp>
      <p:cxnSp>
        <p:nvCxnSpPr>
          <p:cNvPr id="1197" name="Google Shape;1197;p71">
            <a:extLst>
              <a:ext uri="{FF2B5EF4-FFF2-40B4-BE49-F238E27FC236}">
                <a16:creationId xmlns:a16="http://schemas.microsoft.com/office/drawing/2014/main" id="{0E5E7D99-E103-0C45-14B5-E58BAA077C77}"/>
              </a:ext>
            </a:extLst>
          </p:cNvPr>
          <p:cNvCxnSpPr/>
          <p:nvPr/>
        </p:nvCxnSpPr>
        <p:spPr>
          <a:xfrm>
            <a:off x="16713188" y="6159416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7" name="Google Shape;1151;p71">
            <a:extLst>
              <a:ext uri="{FF2B5EF4-FFF2-40B4-BE49-F238E27FC236}">
                <a16:creationId xmlns:a16="http://schemas.microsoft.com/office/drawing/2014/main" id="{2F75B1E0-BE19-32E9-72FC-E76AAD28E0AA}"/>
              </a:ext>
            </a:extLst>
          </p:cNvPr>
          <p:cNvCxnSpPr/>
          <p:nvPr/>
        </p:nvCxnSpPr>
        <p:spPr>
          <a:xfrm>
            <a:off x="12856951" y="3102082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  <p:cxnSp>
        <p:nvCxnSpPr>
          <p:cNvPr id="8" name="Google Shape;1151;p71">
            <a:extLst>
              <a:ext uri="{FF2B5EF4-FFF2-40B4-BE49-F238E27FC236}">
                <a16:creationId xmlns:a16="http://schemas.microsoft.com/office/drawing/2014/main" id="{42DA1AA7-BDEC-F666-29DA-D5EF46FDBDB6}"/>
              </a:ext>
            </a:extLst>
          </p:cNvPr>
          <p:cNvCxnSpPr/>
          <p:nvPr/>
        </p:nvCxnSpPr>
        <p:spPr>
          <a:xfrm>
            <a:off x="16713188" y="3116449"/>
            <a:ext cx="0" cy="537300"/>
          </a:xfrm>
          <a:prstGeom prst="straightConnector1">
            <a:avLst/>
          </a:prstGeom>
          <a:noFill/>
          <a:ln w="9525" cap="flat" cmpd="sng">
            <a:solidFill>
              <a:srgbClr val="6D4C44"/>
            </a:solidFill>
            <a:prstDash val="solid"/>
            <a:round/>
            <a:headEnd type="none" w="sm" len="sm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3283720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>
          <a:extLst>
            <a:ext uri="{FF2B5EF4-FFF2-40B4-BE49-F238E27FC236}">
              <a16:creationId xmlns:a16="http://schemas.microsoft.com/office/drawing/2014/main" id="{959E8C16-541E-FCAF-0B70-3EEF38B8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54">
            <a:extLst>
              <a:ext uri="{FF2B5EF4-FFF2-40B4-BE49-F238E27FC236}">
                <a16:creationId xmlns:a16="http://schemas.microsoft.com/office/drawing/2014/main" id="{59086D7F-0F0D-1DA9-FB50-AEA661F94B86}"/>
              </a:ext>
            </a:extLst>
          </p:cNvPr>
          <p:cNvGrpSpPr/>
          <p:nvPr/>
        </p:nvGrpSpPr>
        <p:grpSpPr>
          <a:xfrm>
            <a:off x="-2962366" y="-4167079"/>
            <a:ext cx="5924746" cy="5554642"/>
            <a:chOff x="0" y="-66675"/>
            <a:chExt cx="606795" cy="568890"/>
          </a:xfrm>
        </p:grpSpPr>
        <p:sp>
          <p:nvSpPr>
            <p:cNvPr id="534" name="Google Shape;534;p54">
              <a:extLst>
                <a:ext uri="{FF2B5EF4-FFF2-40B4-BE49-F238E27FC236}">
                  <a16:creationId xmlns:a16="http://schemas.microsoft.com/office/drawing/2014/main" id="{E84AA525-D905-0792-0938-AB0A0EEFF7E8}"/>
                </a:ext>
              </a:extLst>
            </p:cNvPr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35" name="Google Shape;535;p54">
              <a:extLst>
                <a:ext uri="{FF2B5EF4-FFF2-40B4-BE49-F238E27FC236}">
                  <a16:creationId xmlns:a16="http://schemas.microsoft.com/office/drawing/2014/main" id="{2E99FA09-7C2E-07CC-9233-FBEE32F20674}"/>
                </a:ext>
              </a:extLst>
            </p:cNvPr>
            <p:cNvSpPr txBox="1"/>
            <p:nvPr/>
          </p:nvSpPr>
          <p:spPr>
            <a:xfrm>
              <a:off x="101600" y="-66675"/>
              <a:ext cx="4035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6" name="Google Shape;536;p54">
            <a:extLst>
              <a:ext uri="{FF2B5EF4-FFF2-40B4-BE49-F238E27FC236}">
                <a16:creationId xmlns:a16="http://schemas.microsoft.com/office/drawing/2014/main" id="{B5555066-10BB-D3D6-A876-F59F57EAA41B}"/>
              </a:ext>
            </a:extLst>
          </p:cNvPr>
          <p:cNvCxnSpPr/>
          <p:nvPr/>
        </p:nvCxnSpPr>
        <p:spPr>
          <a:xfrm>
            <a:off x="480249" y="10244138"/>
            <a:ext cx="1096800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7" name="Google Shape;537;p54">
            <a:extLst>
              <a:ext uri="{FF2B5EF4-FFF2-40B4-BE49-F238E27FC236}">
                <a16:creationId xmlns:a16="http://schemas.microsoft.com/office/drawing/2014/main" id="{C7EA1075-2099-C6CF-C253-1E3A2EEB39FF}"/>
              </a:ext>
            </a:extLst>
          </p:cNvPr>
          <p:cNvSpPr/>
          <p:nvPr/>
        </p:nvSpPr>
        <p:spPr>
          <a:xfrm>
            <a:off x="9183342" y="-631587"/>
            <a:ext cx="14732983" cy="12193780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538" name="Google Shape;538;p54">
            <a:extLst>
              <a:ext uri="{FF2B5EF4-FFF2-40B4-BE49-F238E27FC236}">
                <a16:creationId xmlns:a16="http://schemas.microsoft.com/office/drawing/2014/main" id="{FDD538AD-84D6-C237-DA0E-F37C2D30B263}"/>
              </a:ext>
            </a:extLst>
          </p:cNvPr>
          <p:cNvSpPr txBox="1"/>
          <p:nvPr/>
        </p:nvSpPr>
        <p:spPr>
          <a:xfrm>
            <a:off x="-307050" y="4315944"/>
            <a:ext cx="9144000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0" dirty="0">
                <a:latin typeface="League Spartan"/>
                <a:ea typeface="League Spartan"/>
                <a:cs typeface="League Spartan"/>
                <a:sym typeface="League Spartan"/>
              </a:rPr>
              <a:t>Recommendations</a:t>
            </a:r>
            <a:endParaRPr sz="8250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6" name="Picture 5" descr="A person walking on a step&#10;&#10;Description automatically generated">
            <a:extLst>
              <a:ext uri="{FF2B5EF4-FFF2-40B4-BE49-F238E27FC236}">
                <a16:creationId xmlns:a16="http://schemas.microsoft.com/office/drawing/2014/main" id="{103C6211-7A93-D47D-72BA-75ECAD774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36950" y="2553738"/>
            <a:ext cx="8624118" cy="5179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3D632C-CE3A-816B-D200-96D883606550}"/>
              </a:ext>
            </a:extLst>
          </p:cNvPr>
          <p:cNvSpPr txBox="1"/>
          <p:nvPr/>
        </p:nvSpPr>
        <p:spPr>
          <a:xfrm>
            <a:off x="5101389" y="9384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23131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Google Shape;1202;p72"/>
          <p:cNvGrpSpPr/>
          <p:nvPr/>
        </p:nvGrpSpPr>
        <p:grpSpPr>
          <a:xfrm>
            <a:off x="2826842" y="1860925"/>
            <a:ext cx="3084439" cy="2362317"/>
            <a:chOff x="0" y="0"/>
            <a:chExt cx="1247145" cy="1014218"/>
          </a:xfrm>
        </p:grpSpPr>
        <p:sp>
          <p:nvSpPr>
            <p:cNvPr id="1203" name="Google Shape;1203;p72"/>
            <p:cNvSpPr/>
            <p:nvPr/>
          </p:nvSpPr>
          <p:spPr>
            <a:xfrm>
              <a:off x="0" y="0"/>
              <a:ext cx="1247145" cy="1014218"/>
            </a:xfrm>
            <a:custGeom>
              <a:avLst/>
              <a:gdLst/>
              <a:ahLst/>
              <a:cxnLst/>
              <a:rect l="l" t="t" r="r" b="b"/>
              <a:pathLst>
                <a:path w="1247145" h="1014218" extrusionOk="0">
                  <a:moveTo>
                    <a:pt x="82979" y="0"/>
                  </a:moveTo>
                  <a:lnTo>
                    <a:pt x="1164166" y="0"/>
                  </a:lnTo>
                  <a:cubicBezTo>
                    <a:pt x="1186173" y="0"/>
                    <a:pt x="1207279" y="8742"/>
                    <a:pt x="1222841" y="24304"/>
                  </a:cubicBezTo>
                  <a:cubicBezTo>
                    <a:pt x="1238403" y="39866"/>
                    <a:pt x="1247145" y="60972"/>
                    <a:pt x="1247145" y="82979"/>
                  </a:cubicBezTo>
                  <a:lnTo>
                    <a:pt x="1247145" y="931239"/>
                  </a:lnTo>
                  <a:cubicBezTo>
                    <a:pt x="1247145" y="953246"/>
                    <a:pt x="1238403" y="974353"/>
                    <a:pt x="1222841" y="989914"/>
                  </a:cubicBezTo>
                  <a:cubicBezTo>
                    <a:pt x="1207279" y="1005476"/>
                    <a:pt x="1186173" y="1014218"/>
                    <a:pt x="1164166" y="1014218"/>
                  </a:cubicBezTo>
                  <a:lnTo>
                    <a:pt x="82979" y="1014218"/>
                  </a:lnTo>
                  <a:cubicBezTo>
                    <a:pt x="60972" y="1014218"/>
                    <a:pt x="39866" y="1005476"/>
                    <a:pt x="24304" y="989914"/>
                  </a:cubicBezTo>
                  <a:cubicBezTo>
                    <a:pt x="8742" y="974353"/>
                    <a:pt x="0" y="953246"/>
                    <a:pt x="0" y="931239"/>
                  </a:cubicBezTo>
                  <a:lnTo>
                    <a:pt x="0" y="82979"/>
                  </a:lnTo>
                  <a:cubicBezTo>
                    <a:pt x="0" y="60972"/>
                    <a:pt x="8742" y="39866"/>
                    <a:pt x="24304" y="24304"/>
                  </a:cubicBezTo>
                  <a:cubicBezTo>
                    <a:pt x="39866" y="8742"/>
                    <a:pt x="60972" y="0"/>
                    <a:pt x="82979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2"/>
            <p:cNvSpPr txBox="1"/>
            <p:nvPr/>
          </p:nvSpPr>
          <p:spPr>
            <a:xfrm>
              <a:off x="0" y="19050"/>
              <a:ext cx="1247100" cy="9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72"/>
          <p:cNvGrpSpPr/>
          <p:nvPr/>
        </p:nvGrpSpPr>
        <p:grpSpPr>
          <a:xfrm>
            <a:off x="2431125" y="4877888"/>
            <a:ext cx="3920291" cy="815320"/>
            <a:chOff x="0" y="0"/>
            <a:chExt cx="1840512" cy="406400"/>
          </a:xfrm>
        </p:grpSpPr>
        <p:sp>
          <p:nvSpPr>
            <p:cNvPr id="1206" name="Google Shape;1206;p72"/>
            <p:cNvSpPr/>
            <p:nvPr/>
          </p:nvSpPr>
          <p:spPr>
            <a:xfrm>
              <a:off x="0" y="0"/>
              <a:ext cx="1840512" cy="406400"/>
            </a:xfrm>
            <a:custGeom>
              <a:avLst/>
              <a:gdLst/>
              <a:ahLst/>
              <a:cxnLst/>
              <a:rect l="l" t="t" r="r" b="b"/>
              <a:pathLst>
                <a:path w="1840512" h="406400" extrusionOk="0">
                  <a:moveTo>
                    <a:pt x="0" y="0"/>
                  </a:moveTo>
                  <a:lnTo>
                    <a:pt x="1637312" y="0"/>
                  </a:lnTo>
                  <a:lnTo>
                    <a:pt x="1840512" y="203200"/>
                  </a:lnTo>
                  <a:lnTo>
                    <a:pt x="163731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BAF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07" name="Google Shape;1207;p72"/>
            <p:cNvSpPr txBox="1"/>
            <p:nvPr/>
          </p:nvSpPr>
          <p:spPr>
            <a:xfrm>
              <a:off x="177800" y="19050"/>
              <a:ext cx="1586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72"/>
          <p:cNvGrpSpPr/>
          <p:nvPr/>
        </p:nvGrpSpPr>
        <p:grpSpPr>
          <a:xfrm>
            <a:off x="2849123" y="6347759"/>
            <a:ext cx="3084413" cy="2905126"/>
            <a:chOff x="0" y="0"/>
            <a:chExt cx="812800" cy="812850"/>
          </a:xfrm>
        </p:grpSpPr>
        <p:sp>
          <p:nvSpPr>
            <p:cNvPr id="1209" name="Google Shape;1209;p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2"/>
            <p:cNvSpPr txBox="1"/>
            <p:nvPr/>
          </p:nvSpPr>
          <p:spPr>
            <a:xfrm>
              <a:off x="0" y="19050"/>
              <a:ext cx="8127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1" name="Google Shape;1211;p72"/>
          <p:cNvSpPr/>
          <p:nvPr/>
        </p:nvSpPr>
        <p:spPr>
          <a:xfrm>
            <a:off x="3313652" y="2021591"/>
            <a:ext cx="2113605" cy="1978719"/>
          </a:xfrm>
          <a:custGeom>
            <a:avLst/>
            <a:gdLst/>
            <a:ahLst/>
            <a:cxnLst/>
            <a:rect l="l" t="t" r="r" b="b"/>
            <a:pathLst>
              <a:path w="1388246" h="1381305" extrusionOk="0">
                <a:moveTo>
                  <a:pt x="0" y="0"/>
                </a:moveTo>
                <a:lnTo>
                  <a:pt x="1388245" y="0"/>
                </a:lnTo>
                <a:lnTo>
                  <a:pt x="1388245" y="1381304"/>
                </a:lnTo>
                <a:lnTo>
                  <a:pt x="0" y="138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212" name="Google Shape;1212;p72"/>
          <p:cNvSpPr txBox="1"/>
          <p:nvPr/>
        </p:nvSpPr>
        <p:spPr>
          <a:xfrm>
            <a:off x="1003447" y="495625"/>
            <a:ext cx="10097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RECOMMENDATIONS</a:t>
            </a:r>
            <a:endParaRPr sz="2400"/>
          </a:p>
        </p:txBody>
      </p:sp>
      <p:sp>
        <p:nvSpPr>
          <p:cNvPr id="1213" name="Google Shape;1213;p72"/>
          <p:cNvSpPr txBox="1"/>
          <p:nvPr/>
        </p:nvSpPr>
        <p:spPr>
          <a:xfrm>
            <a:off x="2746504" y="4995081"/>
            <a:ext cx="32895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League Spartan"/>
                <a:ea typeface="League Spartan"/>
                <a:cs typeface="League Spartan"/>
                <a:sym typeface="League Spartan"/>
              </a:rPr>
              <a:t>Hosts</a:t>
            </a:r>
            <a:endParaRPr sz="2400"/>
          </a:p>
        </p:txBody>
      </p:sp>
      <p:sp>
        <p:nvSpPr>
          <p:cNvPr id="1214" name="Google Shape;1214;p72"/>
          <p:cNvSpPr txBox="1"/>
          <p:nvPr/>
        </p:nvSpPr>
        <p:spPr>
          <a:xfrm>
            <a:off x="3199175" y="7304853"/>
            <a:ext cx="2384100" cy="1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Target S</a:t>
            </a:r>
            <a:r>
              <a:rPr lang="en-US" sz="3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ilver</a:t>
            </a:r>
            <a:r>
              <a:rPr lang="en-US" sz="3100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Lake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05D02069-C339-C9AD-8511-F547CEB7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>
            <a:extLst>
              <a:ext uri="{FF2B5EF4-FFF2-40B4-BE49-F238E27FC236}">
                <a16:creationId xmlns:a16="http://schemas.microsoft.com/office/drawing/2014/main" id="{98B56601-E1F6-3468-59D2-141D9D272B78}"/>
              </a:ext>
            </a:extLst>
          </p:cNvPr>
          <p:cNvSpPr txBox="1"/>
          <p:nvPr/>
        </p:nvSpPr>
        <p:spPr>
          <a:xfrm>
            <a:off x="466294" y="686983"/>
            <a:ext cx="14574600" cy="985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5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Preview</a:t>
            </a:r>
            <a:endParaRPr sz="6405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236" name="Google Shape;236;p30">
            <a:extLst>
              <a:ext uri="{FF2B5EF4-FFF2-40B4-BE49-F238E27FC236}">
                <a16:creationId xmlns:a16="http://schemas.microsoft.com/office/drawing/2014/main" id="{7B17B0EF-2CB5-AD0E-AEA0-E9B7053CBA91}"/>
              </a:ext>
            </a:extLst>
          </p:cNvPr>
          <p:cNvCxnSpPr>
            <a:cxnSpLocks/>
          </p:cNvCxnSpPr>
          <p:nvPr/>
        </p:nvCxnSpPr>
        <p:spPr>
          <a:xfrm>
            <a:off x="1052945" y="5486496"/>
            <a:ext cx="13251378" cy="16800"/>
          </a:xfrm>
          <a:prstGeom prst="straightConnector1">
            <a:avLst/>
          </a:prstGeom>
          <a:noFill/>
          <a:ln w="19050" cap="rnd" cmpd="sng">
            <a:solidFill>
              <a:srgbClr val="A28D8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30">
            <a:extLst>
              <a:ext uri="{FF2B5EF4-FFF2-40B4-BE49-F238E27FC236}">
                <a16:creationId xmlns:a16="http://schemas.microsoft.com/office/drawing/2014/main" id="{C7817300-AFE6-F4AA-E897-E4907C1DCD0F}"/>
              </a:ext>
            </a:extLst>
          </p:cNvPr>
          <p:cNvCxnSpPr/>
          <p:nvPr/>
        </p:nvCxnSpPr>
        <p:spPr>
          <a:xfrm>
            <a:off x="381000" y="5488596"/>
            <a:ext cx="2467200" cy="7800"/>
          </a:xfrm>
          <a:prstGeom prst="straightConnector1">
            <a:avLst/>
          </a:prstGeom>
          <a:noFill/>
          <a:ln w="561975" cap="rnd" cmpd="sng">
            <a:solidFill>
              <a:srgbClr val="EBAC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860A3B4B-7DDA-F1A9-F9A9-1D37EBD71F0B}"/>
              </a:ext>
            </a:extLst>
          </p:cNvPr>
          <p:cNvCxnSpPr/>
          <p:nvPr/>
        </p:nvCxnSpPr>
        <p:spPr>
          <a:xfrm rot="10800000" flipH="1">
            <a:off x="3735344" y="5486496"/>
            <a:ext cx="2627400" cy="2100"/>
          </a:xfrm>
          <a:prstGeom prst="straightConnector1">
            <a:avLst/>
          </a:prstGeom>
          <a:noFill/>
          <a:ln w="561975" cap="rnd" cmpd="sng">
            <a:solidFill>
              <a:srgbClr val="C2D4B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30">
            <a:extLst>
              <a:ext uri="{FF2B5EF4-FFF2-40B4-BE49-F238E27FC236}">
                <a16:creationId xmlns:a16="http://schemas.microsoft.com/office/drawing/2014/main" id="{704A485A-2AB8-ACAE-88F9-715D5259985B}"/>
              </a:ext>
            </a:extLst>
          </p:cNvPr>
          <p:cNvSpPr txBox="1"/>
          <p:nvPr/>
        </p:nvSpPr>
        <p:spPr>
          <a:xfrm>
            <a:off x="3488367" y="5213127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Analysis</a:t>
            </a:r>
            <a:endParaRPr sz="2500" dirty="0"/>
          </a:p>
        </p:txBody>
      </p: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877FA3E4-63B5-D55D-1C84-94A6D432F38F}"/>
              </a:ext>
            </a:extLst>
          </p:cNvPr>
          <p:cNvCxnSpPr/>
          <p:nvPr/>
        </p:nvCxnSpPr>
        <p:spPr>
          <a:xfrm>
            <a:off x="7551932" y="5488596"/>
            <a:ext cx="2744100" cy="14700"/>
          </a:xfrm>
          <a:prstGeom prst="straightConnector1">
            <a:avLst/>
          </a:prstGeom>
          <a:noFill/>
          <a:ln w="561975" cap="rnd" cmpd="sng">
            <a:solidFill>
              <a:srgbClr val="EFD1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30">
            <a:extLst>
              <a:ext uri="{FF2B5EF4-FFF2-40B4-BE49-F238E27FC236}">
                <a16:creationId xmlns:a16="http://schemas.microsoft.com/office/drawing/2014/main" id="{0134098C-6AF2-07D1-1557-F7B5D767502C}"/>
              </a:ext>
            </a:extLst>
          </p:cNvPr>
          <p:cNvSpPr txBox="1"/>
          <p:nvPr/>
        </p:nvSpPr>
        <p:spPr>
          <a:xfrm>
            <a:off x="7323332" y="5190715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Limitation</a:t>
            </a:r>
            <a:endParaRPr sz="2500" dirty="0"/>
          </a:p>
        </p:txBody>
      </p:sp>
      <p:sp>
        <p:nvSpPr>
          <p:cNvPr id="243" name="Google Shape;243;p30">
            <a:extLst>
              <a:ext uri="{FF2B5EF4-FFF2-40B4-BE49-F238E27FC236}">
                <a16:creationId xmlns:a16="http://schemas.microsoft.com/office/drawing/2014/main" id="{AC4E9E6F-2790-1ED7-A46C-8730C58478DB}"/>
              </a:ext>
            </a:extLst>
          </p:cNvPr>
          <p:cNvSpPr txBox="1"/>
          <p:nvPr/>
        </p:nvSpPr>
        <p:spPr>
          <a:xfrm>
            <a:off x="0" y="5210170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</a:t>
            </a:r>
            <a:endParaRPr sz="2500" dirty="0"/>
          </a:p>
        </p:txBody>
      </p:sp>
      <p:cxnSp>
        <p:nvCxnSpPr>
          <p:cNvPr id="244" name="Google Shape;244;p30">
            <a:extLst>
              <a:ext uri="{FF2B5EF4-FFF2-40B4-BE49-F238E27FC236}">
                <a16:creationId xmlns:a16="http://schemas.microsoft.com/office/drawing/2014/main" id="{9F11E97D-E3E9-B8DA-20B5-658D6380BFE2}"/>
              </a:ext>
            </a:extLst>
          </p:cNvPr>
          <p:cNvCxnSpPr/>
          <p:nvPr/>
        </p:nvCxnSpPr>
        <p:spPr>
          <a:xfrm>
            <a:off x="11285723" y="5488596"/>
            <a:ext cx="2752200" cy="11100"/>
          </a:xfrm>
          <a:prstGeom prst="straightConnector1">
            <a:avLst/>
          </a:prstGeom>
          <a:noFill/>
          <a:ln w="561975" cap="rnd" cmpd="sng">
            <a:solidFill>
              <a:srgbClr val="C1D4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30">
            <a:extLst>
              <a:ext uri="{FF2B5EF4-FFF2-40B4-BE49-F238E27FC236}">
                <a16:creationId xmlns:a16="http://schemas.microsoft.com/office/drawing/2014/main" id="{B36EA02E-163E-F136-4224-FEFC63762FC1}"/>
              </a:ext>
            </a:extLst>
          </p:cNvPr>
          <p:cNvCxnSpPr/>
          <p:nvPr/>
        </p:nvCxnSpPr>
        <p:spPr>
          <a:xfrm>
            <a:off x="1623623" y="4296255"/>
            <a:ext cx="0" cy="805200"/>
          </a:xfrm>
          <a:prstGeom prst="straightConnector1">
            <a:avLst/>
          </a:prstGeom>
          <a:noFill/>
          <a:ln w="19050" cap="rnd" cmpd="sng">
            <a:solidFill>
              <a:srgbClr val="EBACA9"/>
            </a:solidFill>
            <a:prstDash val="solid"/>
            <a:round/>
            <a:headEnd type="oval" w="lg" len="lg"/>
            <a:tailEnd type="none" w="sm" len="sm"/>
          </a:ln>
        </p:spPr>
      </p:cxnSp>
      <p:cxnSp>
        <p:nvCxnSpPr>
          <p:cNvPr id="246" name="Google Shape;246;p30">
            <a:extLst>
              <a:ext uri="{FF2B5EF4-FFF2-40B4-BE49-F238E27FC236}">
                <a16:creationId xmlns:a16="http://schemas.microsoft.com/office/drawing/2014/main" id="{654BB987-630B-AF50-CE8E-6F38725E87BD}"/>
              </a:ext>
            </a:extLst>
          </p:cNvPr>
          <p:cNvCxnSpPr/>
          <p:nvPr/>
        </p:nvCxnSpPr>
        <p:spPr>
          <a:xfrm rot="10800000">
            <a:off x="4968453" y="5865219"/>
            <a:ext cx="0" cy="808800"/>
          </a:xfrm>
          <a:prstGeom prst="straightConnector1">
            <a:avLst/>
          </a:prstGeom>
          <a:noFill/>
          <a:ln w="19050" cap="rnd" cmpd="sng">
            <a:solidFill>
              <a:srgbClr val="C2D4B8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247" name="Google Shape;247;p30">
            <a:extLst>
              <a:ext uri="{FF2B5EF4-FFF2-40B4-BE49-F238E27FC236}">
                <a16:creationId xmlns:a16="http://schemas.microsoft.com/office/drawing/2014/main" id="{7E9A95A3-E74B-13A5-6051-AC3287BEA9FD}"/>
              </a:ext>
            </a:extLst>
          </p:cNvPr>
          <p:cNvSpPr txBox="1"/>
          <p:nvPr/>
        </p:nvSpPr>
        <p:spPr>
          <a:xfrm>
            <a:off x="207303" y="2989735"/>
            <a:ext cx="28326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explanation</a:t>
            </a:r>
            <a:endParaRPr sz="2500"/>
          </a:p>
        </p:txBody>
      </p:sp>
      <p:sp>
        <p:nvSpPr>
          <p:cNvPr id="248" name="Google Shape;248;p30">
            <a:extLst>
              <a:ext uri="{FF2B5EF4-FFF2-40B4-BE49-F238E27FC236}">
                <a16:creationId xmlns:a16="http://schemas.microsoft.com/office/drawing/2014/main" id="{151165EB-B4EC-0F0A-F37D-F9161A67F356}"/>
              </a:ext>
            </a:extLst>
          </p:cNvPr>
          <p:cNvSpPr txBox="1"/>
          <p:nvPr/>
        </p:nvSpPr>
        <p:spPr>
          <a:xfrm>
            <a:off x="3731749" y="6895948"/>
            <a:ext cx="4311000" cy="23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Pricing</a:t>
            </a:r>
            <a:endParaRPr sz="2500"/>
          </a:p>
        </p:txBody>
      </p:sp>
      <p:cxnSp>
        <p:nvCxnSpPr>
          <p:cNvPr id="252" name="Google Shape;252;p30">
            <a:extLst>
              <a:ext uri="{FF2B5EF4-FFF2-40B4-BE49-F238E27FC236}">
                <a16:creationId xmlns:a16="http://schemas.microsoft.com/office/drawing/2014/main" id="{0C667F21-16D3-0587-738D-5F1C5BB11018}"/>
              </a:ext>
            </a:extLst>
          </p:cNvPr>
          <p:cNvCxnSpPr/>
          <p:nvPr/>
        </p:nvCxnSpPr>
        <p:spPr>
          <a:xfrm>
            <a:off x="8870753" y="4296255"/>
            <a:ext cx="0" cy="805200"/>
          </a:xfrm>
          <a:prstGeom prst="straightConnector1">
            <a:avLst/>
          </a:prstGeom>
          <a:noFill/>
          <a:ln w="19050" cap="rnd" cmpd="sng">
            <a:solidFill>
              <a:srgbClr val="EFD199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7B242CEF-E226-F43A-4C7A-A6951E1749D1}"/>
              </a:ext>
            </a:extLst>
          </p:cNvPr>
          <p:cNvSpPr txBox="1"/>
          <p:nvPr/>
        </p:nvSpPr>
        <p:spPr>
          <a:xfrm>
            <a:off x="7246111" y="3421185"/>
            <a:ext cx="3491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Limitation of Analysis</a:t>
            </a:r>
            <a:endParaRPr sz="2500"/>
          </a:p>
        </p:txBody>
      </p:sp>
      <p:sp>
        <p:nvSpPr>
          <p:cNvPr id="254" name="Google Shape;254;p30">
            <a:extLst>
              <a:ext uri="{FF2B5EF4-FFF2-40B4-BE49-F238E27FC236}">
                <a16:creationId xmlns:a16="http://schemas.microsoft.com/office/drawing/2014/main" id="{FCF708BB-8864-AFF8-C927-9DE73DCB1866}"/>
              </a:ext>
            </a:extLst>
          </p:cNvPr>
          <p:cNvSpPr txBox="1"/>
          <p:nvPr/>
        </p:nvSpPr>
        <p:spPr>
          <a:xfrm>
            <a:off x="11057123" y="5190715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500" dirty="0"/>
          </a:p>
        </p:txBody>
      </p:sp>
      <p:cxnSp>
        <p:nvCxnSpPr>
          <p:cNvPr id="255" name="Google Shape;255;p30">
            <a:extLst>
              <a:ext uri="{FF2B5EF4-FFF2-40B4-BE49-F238E27FC236}">
                <a16:creationId xmlns:a16="http://schemas.microsoft.com/office/drawing/2014/main" id="{3462EA17-A471-F442-CB8D-CA39EB3F2E73}"/>
              </a:ext>
            </a:extLst>
          </p:cNvPr>
          <p:cNvCxnSpPr/>
          <p:nvPr/>
        </p:nvCxnSpPr>
        <p:spPr>
          <a:xfrm rot="10800000">
            <a:off x="12738018" y="5875569"/>
            <a:ext cx="0" cy="808800"/>
          </a:xfrm>
          <a:prstGeom prst="straightConnector1">
            <a:avLst/>
          </a:prstGeom>
          <a:noFill/>
          <a:ln w="19050" cap="rnd" cmpd="sng">
            <a:solidFill>
              <a:srgbClr val="C1D4D8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256" name="Google Shape;256;p30">
            <a:extLst>
              <a:ext uri="{FF2B5EF4-FFF2-40B4-BE49-F238E27FC236}">
                <a16:creationId xmlns:a16="http://schemas.microsoft.com/office/drawing/2014/main" id="{AF5D8058-F190-6CD4-B71E-339EF41AD811}"/>
              </a:ext>
            </a:extLst>
          </p:cNvPr>
          <p:cNvSpPr txBox="1"/>
          <p:nvPr/>
        </p:nvSpPr>
        <p:spPr>
          <a:xfrm>
            <a:off x="10739314" y="6906298"/>
            <a:ext cx="399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Summarise Findings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764345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73"/>
          <p:cNvGrpSpPr/>
          <p:nvPr/>
        </p:nvGrpSpPr>
        <p:grpSpPr>
          <a:xfrm>
            <a:off x="2826842" y="1860925"/>
            <a:ext cx="3084439" cy="2362317"/>
            <a:chOff x="0" y="0"/>
            <a:chExt cx="1247145" cy="1014218"/>
          </a:xfrm>
        </p:grpSpPr>
        <p:sp>
          <p:nvSpPr>
            <p:cNvPr id="1220" name="Google Shape;1220;p73"/>
            <p:cNvSpPr/>
            <p:nvPr/>
          </p:nvSpPr>
          <p:spPr>
            <a:xfrm>
              <a:off x="0" y="0"/>
              <a:ext cx="1247145" cy="1014218"/>
            </a:xfrm>
            <a:custGeom>
              <a:avLst/>
              <a:gdLst/>
              <a:ahLst/>
              <a:cxnLst/>
              <a:rect l="l" t="t" r="r" b="b"/>
              <a:pathLst>
                <a:path w="1247145" h="1014218" extrusionOk="0">
                  <a:moveTo>
                    <a:pt x="82979" y="0"/>
                  </a:moveTo>
                  <a:lnTo>
                    <a:pt x="1164166" y="0"/>
                  </a:lnTo>
                  <a:cubicBezTo>
                    <a:pt x="1186173" y="0"/>
                    <a:pt x="1207279" y="8742"/>
                    <a:pt x="1222841" y="24304"/>
                  </a:cubicBezTo>
                  <a:cubicBezTo>
                    <a:pt x="1238403" y="39866"/>
                    <a:pt x="1247145" y="60972"/>
                    <a:pt x="1247145" y="82979"/>
                  </a:cubicBezTo>
                  <a:lnTo>
                    <a:pt x="1247145" y="931239"/>
                  </a:lnTo>
                  <a:cubicBezTo>
                    <a:pt x="1247145" y="953246"/>
                    <a:pt x="1238403" y="974353"/>
                    <a:pt x="1222841" y="989914"/>
                  </a:cubicBezTo>
                  <a:cubicBezTo>
                    <a:pt x="1207279" y="1005476"/>
                    <a:pt x="1186173" y="1014218"/>
                    <a:pt x="1164166" y="1014218"/>
                  </a:cubicBezTo>
                  <a:lnTo>
                    <a:pt x="82979" y="1014218"/>
                  </a:lnTo>
                  <a:cubicBezTo>
                    <a:pt x="60972" y="1014218"/>
                    <a:pt x="39866" y="1005476"/>
                    <a:pt x="24304" y="989914"/>
                  </a:cubicBezTo>
                  <a:cubicBezTo>
                    <a:pt x="8742" y="974353"/>
                    <a:pt x="0" y="953246"/>
                    <a:pt x="0" y="931239"/>
                  </a:cubicBezTo>
                  <a:lnTo>
                    <a:pt x="0" y="82979"/>
                  </a:lnTo>
                  <a:cubicBezTo>
                    <a:pt x="0" y="60972"/>
                    <a:pt x="8742" y="39866"/>
                    <a:pt x="24304" y="24304"/>
                  </a:cubicBezTo>
                  <a:cubicBezTo>
                    <a:pt x="39866" y="8742"/>
                    <a:pt x="60972" y="0"/>
                    <a:pt x="82979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3"/>
            <p:cNvSpPr txBox="1"/>
            <p:nvPr/>
          </p:nvSpPr>
          <p:spPr>
            <a:xfrm>
              <a:off x="0" y="19050"/>
              <a:ext cx="1247100" cy="9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73"/>
          <p:cNvGrpSpPr/>
          <p:nvPr/>
        </p:nvGrpSpPr>
        <p:grpSpPr>
          <a:xfrm>
            <a:off x="2431125" y="4877888"/>
            <a:ext cx="3920291" cy="815320"/>
            <a:chOff x="0" y="0"/>
            <a:chExt cx="1840512" cy="406400"/>
          </a:xfrm>
        </p:grpSpPr>
        <p:sp>
          <p:nvSpPr>
            <p:cNvPr id="1223" name="Google Shape;1223;p73"/>
            <p:cNvSpPr/>
            <p:nvPr/>
          </p:nvSpPr>
          <p:spPr>
            <a:xfrm>
              <a:off x="0" y="0"/>
              <a:ext cx="1840512" cy="406400"/>
            </a:xfrm>
            <a:custGeom>
              <a:avLst/>
              <a:gdLst/>
              <a:ahLst/>
              <a:cxnLst/>
              <a:rect l="l" t="t" r="r" b="b"/>
              <a:pathLst>
                <a:path w="1840512" h="406400" extrusionOk="0">
                  <a:moveTo>
                    <a:pt x="0" y="0"/>
                  </a:moveTo>
                  <a:lnTo>
                    <a:pt x="1637312" y="0"/>
                  </a:lnTo>
                  <a:lnTo>
                    <a:pt x="1840512" y="203200"/>
                  </a:lnTo>
                  <a:lnTo>
                    <a:pt x="163731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BAF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24" name="Google Shape;1224;p73"/>
            <p:cNvSpPr txBox="1"/>
            <p:nvPr/>
          </p:nvSpPr>
          <p:spPr>
            <a:xfrm>
              <a:off x="177800" y="19050"/>
              <a:ext cx="1586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73"/>
          <p:cNvGrpSpPr/>
          <p:nvPr/>
        </p:nvGrpSpPr>
        <p:grpSpPr>
          <a:xfrm>
            <a:off x="2849123" y="6347759"/>
            <a:ext cx="3084413" cy="2905126"/>
            <a:chOff x="0" y="0"/>
            <a:chExt cx="812800" cy="812850"/>
          </a:xfrm>
        </p:grpSpPr>
        <p:sp>
          <p:nvSpPr>
            <p:cNvPr id="1226" name="Google Shape;1226;p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3"/>
            <p:cNvSpPr txBox="1"/>
            <p:nvPr/>
          </p:nvSpPr>
          <p:spPr>
            <a:xfrm>
              <a:off x="0" y="19050"/>
              <a:ext cx="8127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8" name="Google Shape;1228;p73"/>
          <p:cNvGrpSpPr/>
          <p:nvPr/>
        </p:nvGrpSpPr>
        <p:grpSpPr>
          <a:xfrm>
            <a:off x="7906308" y="1860925"/>
            <a:ext cx="3084439" cy="2362317"/>
            <a:chOff x="0" y="0"/>
            <a:chExt cx="1247145" cy="1014218"/>
          </a:xfrm>
        </p:grpSpPr>
        <p:sp>
          <p:nvSpPr>
            <p:cNvPr id="1229" name="Google Shape;1229;p73"/>
            <p:cNvSpPr/>
            <p:nvPr/>
          </p:nvSpPr>
          <p:spPr>
            <a:xfrm>
              <a:off x="0" y="0"/>
              <a:ext cx="1247145" cy="1014218"/>
            </a:xfrm>
            <a:custGeom>
              <a:avLst/>
              <a:gdLst/>
              <a:ahLst/>
              <a:cxnLst/>
              <a:rect l="l" t="t" r="r" b="b"/>
              <a:pathLst>
                <a:path w="1247145" h="1014218" extrusionOk="0">
                  <a:moveTo>
                    <a:pt x="82979" y="0"/>
                  </a:moveTo>
                  <a:lnTo>
                    <a:pt x="1164166" y="0"/>
                  </a:lnTo>
                  <a:cubicBezTo>
                    <a:pt x="1186173" y="0"/>
                    <a:pt x="1207279" y="8742"/>
                    <a:pt x="1222841" y="24304"/>
                  </a:cubicBezTo>
                  <a:cubicBezTo>
                    <a:pt x="1238403" y="39866"/>
                    <a:pt x="1247145" y="60972"/>
                    <a:pt x="1247145" y="82979"/>
                  </a:cubicBezTo>
                  <a:lnTo>
                    <a:pt x="1247145" y="931239"/>
                  </a:lnTo>
                  <a:cubicBezTo>
                    <a:pt x="1247145" y="953246"/>
                    <a:pt x="1238403" y="974353"/>
                    <a:pt x="1222841" y="989914"/>
                  </a:cubicBezTo>
                  <a:cubicBezTo>
                    <a:pt x="1207279" y="1005476"/>
                    <a:pt x="1186173" y="1014218"/>
                    <a:pt x="1164166" y="1014218"/>
                  </a:cubicBezTo>
                  <a:lnTo>
                    <a:pt x="82979" y="1014218"/>
                  </a:lnTo>
                  <a:cubicBezTo>
                    <a:pt x="60972" y="1014218"/>
                    <a:pt x="39866" y="1005476"/>
                    <a:pt x="24304" y="989914"/>
                  </a:cubicBezTo>
                  <a:cubicBezTo>
                    <a:pt x="8742" y="974353"/>
                    <a:pt x="0" y="953246"/>
                    <a:pt x="0" y="931239"/>
                  </a:cubicBezTo>
                  <a:lnTo>
                    <a:pt x="0" y="82979"/>
                  </a:lnTo>
                  <a:cubicBezTo>
                    <a:pt x="0" y="60972"/>
                    <a:pt x="8742" y="39866"/>
                    <a:pt x="24304" y="24304"/>
                  </a:cubicBezTo>
                  <a:cubicBezTo>
                    <a:pt x="39866" y="8742"/>
                    <a:pt x="60972" y="0"/>
                    <a:pt x="82979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3"/>
            <p:cNvSpPr txBox="1"/>
            <p:nvPr/>
          </p:nvSpPr>
          <p:spPr>
            <a:xfrm>
              <a:off x="0" y="19050"/>
              <a:ext cx="1247100" cy="9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1" name="Google Shape;1231;p73"/>
          <p:cNvGrpSpPr/>
          <p:nvPr/>
        </p:nvGrpSpPr>
        <p:grpSpPr>
          <a:xfrm>
            <a:off x="7510591" y="4877888"/>
            <a:ext cx="3920291" cy="815320"/>
            <a:chOff x="0" y="0"/>
            <a:chExt cx="1840512" cy="406400"/>
          </a:xfrm>
        </p:grpSpPr>
        <p:sp>
          <p:nvSpPr>
            <p:cNvPr id="1232" name="Google Shape;1232;p73"/>
            <p:cNvSpPr/>
            <p:nvPr/>
          </p:nvSpPr>
          <p:spPr>
            <a:xfrm>
              <a:off x="0" y="0"/>
              <a:ext cx="1840512" cy="406400"/>
            </a:xfrm>
            <a:custGeom>
              <a:avLst/>
              <a:gdLst/>
              <a:ahLst/>
              <a:cxnLst/>
              <a:rect l="l" t="t" r="r" b="b"/>
              <a:pathLst>
                <a:path w="1840512" h="406400" extrusionOk="0">
                  <a:moveTo>
                    <a:pt x="0" y="0"/>
                  </a:moveTo>
                  <a:lnTo>
                    <a:pt x="1637312" y="0"/>
                  </a:lnTo>
                  <a:lnTo>
                    <a:pt x="1840512" y="203200"/>
                  </a:lnTo>
                  <a:lnTo>
                    <a:pt x="163731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BAF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33" name="Google Shape;1233;p73"/>
            <p:cNvSpPr txBox="1"/>
            <p:nvPr/>
          </p:nvSpPr>
          <p:spPr>
            <a:xfrm>
              <a:off x="177800" y="19050"/>
              <a:ext cx="1586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4" name="Google Shape;1234;p73"/>
          <p:cNvGrpSpPr/>
          <p:nvPr/>
        </p:nvGrpSpPr>
        <p:grpSpPr>
          <a:xfrm>
            <a:off x="7928589" y="6347759"/>
            <a:ext cx="3084413" cy="2905126"/>
            <a:chOff x="0" y="0"/>
            <a:chExt cx="812800" cy="812850"/>
          </a:xfrm>
        </p:grpSpPr>
        <p:sp>
          <p:nvSpPr>
            <p:cNvPr id="1235" name="Google Shape;1235;p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3"/>
            <p:cNvSpPr txBox="1"/>
            <p:nvPr/>
          </p:nvSpPr>
          <p:spPr>
            <a:xfrm>
              <a:off x="0" y="19050"/>
              <a:ext cx="8127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7" name="Google Shape;1237;p73"/>
          <p:cNvSpPr/>
          <p:nvPr/>
        </p:nvSpPr>
        <p:spPr>
          <a:xfrm>
            <a:off x="8411535" y="2021591"/>
            <a:ext cx="2139744" cy="2013257"/>
          </a:xfrm>
          <a:custGeom>
            <a:avLst/>
            <a:gdLst/>
            <a:ahLst/>
            <a:cxnLst/>
            <a:rect l="l" t="t" r="r" b="b"/>
            <a:pathLst>
              <a:path w="1405415" h="1405415" extrusionOk="0">
                <a:moveTo>
                  <a:pt x="0" y="0"/>
                </a:moveTo>
                <a:lnTo>
                  <a:pt x="1405415" y="0"/>
                </a:lnTo>
                <a:lnTo>
                  <a:pt x="1405415" y="1405415"/>
                </a:lnTo>
                <a:lnTo>
                  <a:pt x="0" y="1405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238" name="Google Shape;1238;p73"/>
          <p:cNvSpPr/>
          <p:nvPr/>
        </p:nvSpPr>
        <p:spPr>
          <a:xfrm>
            <a:off x="3313652" y="2021591"/>
            <a:ext cx="2113605" cy="1978719"/>
          </a:xfrm>
          <a:custGeom>
            <a:avLst/>
            <a:gdLst/>
            <a:ahLst/>
            <a:cxnLst/>
            <a:rect l="l" t="t" r="r" b="b"/>
            <a:pathLst>
              <a:path w="1388246" h="1381305" extrusionOk="0">
                <a:moveTo>
                  <a:pt x="0" y="0"/>
                </a:moveTo>
                <a:lnTo>
                  <a:pt x="1388245" y="0"/>
                </a:lnTo>
                <a:lnTo>
                  <a:pt x="1388245" y="1381304"/>
                </a:lnTo>
                <a:lnTo>
                  <a:pt x="0" y="138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239" name="Google Shape;1239;p73"/>
          <p:cNvSpPr txBox="1"/>
          <p:nvPr/>
        </p:nvSpPr>
        <p:spPr>
          <a:xfrm>
            <a:off x="1003447" y="495625"/>
            <a:ext cx="10097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RECOMMENDATIONS</a:t>
            </a:r>
            <a:endParaRPr sz="2400"/>
          </a:p>
        </p:txBody>
      </p:sp>
      <p:sp>
        <p:nvSpPr>
          <p:cNvPr id="1240" name="Google Shape;1240;p73"/>
          <p:cNvSpPr txBox="1"/>
          <p:nvPr/>
        </p:nvSpPr>
        <p:spPr>
          <a:xfrm>
            <a:off x="2746504" y="4995081"/>
            <a:ext cx="32895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League Spartan"/>
                <a:ea typeface="League Spartan"/>
                <a:cs typeface="League Spartan"/>
                <a:sym typeface="League Spartan"/>
              </a:rPr>
              <a:t>Hosts</a:t>
            </a:r>
            <a:endParaRPr sz="2400"/>
          </a:p>
        </p:txBody>
      </p:sp>
      <p:sp>
        <p:nvSpPr>
          <p:cNvPr id="1241" name="Google Shape;1241;p73"/>
          <p:cNvSpPr txBox="1"/>
          <p:nvPr/>
        </p:nvSpPr>
        <p:spPr>
          <a:xfrm>
            <a:off x="3199175" y="7304853"/>
            <a:ext cx="2384100" cy="1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Target S</a:t>
            </a:r>
            <a:r>
              <a:rPr lang="en-US" sz="3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ilver</a:t>
            </a:r>
            <a:r>
              <a:rPr lang="en-US" sz="3100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Lake</a:t>
            </a:r>
            <a:endParaRPr sz="2400"/>
          </a:p>
        </p:txBody>
      </p:sp>
      <p:sp>
        <p:nvSpPr>
          <p:cNvPr id="1242" name="Google Shape;1242;p73"/>
          <p:cNvSpPr txBox="1"/>
          <p:nvPr/>
        </p:nvSpPr>
        <p:spPr>
          <a:xfrm>
            <a:off x="7825970" y="4995081"/>
            <a:ext cx="32895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League Spartan"/>
                <a:ea typeface="League Spartan"/>
                <a:cs typeface="League Spartan"/>
                <a:sym typeface="League Spartan"/>
              </a:rPr>
              <a:t>Airbnb</a:t>
            </a:r>
            <a:endParaRPr sz="2400"/>
          </a:p>
        </p:txBody>
      </p:sp>
      <p:sp>
        <p:nvSpPr>
          <p:cNvPr id="1243" name="Google Shape;1243;p73"/>
          <p:cNvSpPr txBox="1"/>
          <p:nvPr/>
        </p:nvSpPr>
        <p:spPr>
          <a:xfrm>
            <a:off x="8123947" y="6831358"/>
            <a:ext cx="2712000" cy="1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Enhance visibility of low cost areas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8" name="Google Shape;1248;p74"/>
          <p:cNvGrpSpPr/>
          <p:nvPr/>
        </p:nvGrpSpPr>
        <p:grpSpPr>
          <a:xfrm>
            <a:off x="2826842" y="1860925"/>
            <a:ext cx="3084439" cy="2362317"/>
            <a:chOff x="0" y="0"/>
            <a:chExt cx="1247145" cy="1014218"/>
          </a:xfrm>
        </p:grpSpPr>
        <p:sp>
          <p:nvSpPr>
            <p:cNvPr id="1249" name="Google Shape;1249;p74"/>
            <p:cNvSpPr/>
            <p:nvPr/>
          </p:nvSpPr>
          <p:spPr>
            <a:xfrm>
              <a:off x="0" y="0"/>
              <a:ext cx="1247145" cy="1014218"/>
            </a:xfrm>
            <a:custGeom>
              <a:avLst/>
              <a:gdLst/>
              <a:ahLst/>
              <a:cxnLst/>
              <a:rect l="l" t="t" r="r" b="b"/>
              <a:pathLst>
                <a:path w="1247145" h="1014218" extrusionOk="0">
                  <a:moveTo>
                    <a:pt x="82979" y="0"/>
                  </a:moveTo>
                  <a:lnTo>
                    <a:pt x="1164166" y="0"/>
                  </a:lnTo>
                  <a:cubicBezTo>
                    <a:pt x="1186173" y="0"/>
                    <a:pt x="1207279" y="8742"/>
                    <a:pt x="1222841" y="24304"/>
                  </a:cubicBezTo>
                  <a:cubicBezTo>
                    <a:pt x="1238403" y="39866"/>
                    <a:pt x="1247145" y="60972"/>
                    <a:pt x="1247145" y="82979"/>
                  </a:cubicBezTo>
                  <a:lnTo>
                    <a:pt x="1247145" y="931239"/>
                  </a:lnTo>
                  <a:cubicBezTo>
                    <a:pt x="1247145" y="953246"/>
                    <a:pt x="1238403" y="974353"/>
                    <a:pt x="1222841" y="989914"/>
                  </a:cubicBezTo>
                  <a:cubicBezTo>
                    <a:pt x="1207279" y="1005476"/>
                    <a:pt x="1186173" y="1014218"/>
                    <a:pt x="1164166" y="1014218"/>
                  </a:cubicBezTo>
                  <a:lnTo>
                    <a:pt x="82979" y="1014218"/>
                  </a:lnTo>
                  <a:cubicBezTo>
                    <a:pt x="60972" y="1014218"/>
                    <a:pt x="39866" y="1005476"/>
                    <a:pt x="24304" y="989914"/>
                  </a:cubicBezTo>
                  <a:cubicBezTo>
                    <a:pt x="8742" y="974353"/>
                    <a:pt x="0" y="953246"/>
                    <a:pt x="0" y="931239"/>
                  </a:cubicBezTo>
                  <a:lnTo>
                    <a:pt x="0" y="82979"/>
                  </a:lnTo>
                  <a:cubicBezTo>
                    <a:pt x="0" y="60972"/>
                    <a:pt x="8742" y="39866"/>
                    <a:pt x="24304" y="24304"/>
                  </a:cubicBezTo>
                  <a:cubicBezTo>
                    <a:pt x="39866" y="8742"/>
                    <a:pt x="60972" y="0"/>
                    <a:pt x="82979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4"/>
            <p:cNvSpPr txBox="1"/>
            <p:nvPr/>
          </p:nvSpPr>
          <p:spPr>
            <a:xfrm>
              <a:off x="0" y="19050"/>
              <a:ext cx="1247100" cy="9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1" name="Google Shape;1251;p74"/>
          <p:cNvGrpSpPr/>
          <p:nvPr/>
        </p:nvGrpSpPr>
        <p:grpSpPr>
          <a:xfrm>
            <a:off x="2431125" y="4877888"/>
            <a:ext cx="3920291" cy="815320"/>
            <a:chOff x="0" y="0"/>
            <a:chExt cx="1840512" cy="406400"/>
          </a:xfrm>
        </p:grpSpPr>
        <p:sp>
          <p:nvSpPr>
            <p:cNvPr id="1252" name="Google Shape;1252;p74"/>
            <p:cNvSpPr/>
            <p:nvPr/>
          </p:nvSpPr>
          <p:spPr>
            <a:xfrm>
              <a:off x="0" y="0"/>
              <a:ext cx="1840512" cy="406400"/>
            </a:xfrm>
            <a:custGeom>
              <a:avLst/>
              <a:gdLst/>
              <a:ahLst/>
              <a:cxnLst/>
              <a:rect l="l" t="t" r="r" b="b"/>
              <a:pathLst>
                <a:path w="1840512" h="406400" extrusionOk="0">
                  <a:moveTo>
                    <a:pt x="0" y="0"/>
                  </a:moveTo>
                  <a:lnTo>
                    <a:pt x="1637312" y="0"/>
                  </a:lnTo>
                  <a:lnTo>
                    <a:pt x="1840512" y="203200"/>
                  </a:lnTo>
                  <a:lnTo>
                    <a:pt x="163731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BAF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53" name="Google Shape;1253;p74"/>
            <p:cNvSpPr txBox="1"/>
            <p:nvPr/>
          </p:nvSpPr>
          <p:spPr>
            <a:xfrm>
              <a:off x="177800" y="19050"/>
              <a:ext cx="1586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4" name="Google Shape;1254;p74"/>
          <p:cNvGrpSpPr/>
          <p:nvPr/>
        </p:nvGrpSpPr>
        <p:grpSpPr>
          <a:xfrm>
            <a:off x="2849123" y="6347759"/>
            <a:ext cx="3084413" cy="2905126"/>
            <a:chOff x="0" y="0"/>
            <a:chExt cx="812800" cy="812850"/>
          </a:xfrm>
        </p:grpSpPr>
        <p:sp>
          <p:nvSpPr>
            <p:cNvPr id="1255" name="Google Shape;1255;p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4"/>
            <p:cNvSpPr txBox="1"/>
            <p:nvPr/>
          </p:nvSpPr>
          <p:spPr>
            <a:xfrm>
              <a:off x="0" y="19050"/>
              <a:ext cx="8127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7" name="Google Shape;1257;p74"/>
          <p:cNvGrpSpPr/>
          <p:nvPr/>
        </p:nvGrpSpPr>
        <p:grpSpPr>
          <a:xfrm>
            <a:off x="7906308" y="1860925"/>
            <a:ext cx="3084439" cy="2362317"/>
            <a:chOff x="0" y="0"/>
            <a:chExt cx="1247145" cy="1014218"/>
          </a:xfrm>
        </p:grpSpPr>
        <p:sp>
          <p:nvSpPr>
            <p:cNvPr id="1258" name="Google Shape;1258;p74"/>
            <p:cNvSpPr/>
            <p:nvPr/>
          </p:nvSpPr>
          <p:spPr>
            <a:xfrm>
              <a:off x="0" y="0"/>
              <a:ext cx="1247145" cy="1014218"/>
            </a:xfrm>
            <a:custGeom>
              <a:avLst/>
              <a:gdLst/>
              <a:ahLst/>
              <a:cxnLst/>
              <a:rect l="l" t="t" r="r" b="b"/>
              <a:pathLst>
                <a:path w="1247145" h="1014218" extrusionOk="0">
                  <a:moveTo>
                    <a:pt x="82979" y="0"/>
                  </a:moveTo>
                  <a:lnTo>
                    <a:pt x="1164166" y="0"/>
                  </a:lnTo>
                  <a:cubicBezTo>
                    <a:pt x="1186173" y="0"/>
                    <a:pt x="1207279" y="8742"/>
                    <a:pt x="1222841" y="24304"/>
                  </a:cubicBezTo>
                  <a:cubicBezTo>
                    <a:pt x="1238403" y="39866"/>
                    <a:pt x="1247145" y="60972"/>
                    <a:pt x="1247145" y="82979"/>
                  </a:cubicBezTo>
                  <a:lnTo>
                    <a:pt x="1247145" y="931239"/>
                  </a:lnTo>
                  <a:cubicBezTo>
                    <a:pt x="1247145" y="953246"/>
                    <a:pt x="1238403" y="974353"/>
                    <a:pt x="1222841" y="989914"/>
                  </a:cubicBezTo>
                  <a:cubicBezTo>
                    <a:pt x="1207279" y="1005476"/>
                    <a:pt x="1186173" y="1014218"/>
                    <a:pt x="1164166" y="1014218"/>
                  </a:cubicBezTo>
                  <a:lnTo>
                    <a:pt x="82979" y="1014218"/>
                  </a:lnTo>
                  <a:cubicBezTo>
                    <a:pt x="60972" y="1014218"/>
                    <a:pt x="39866" y="1005476"/>
                    <a:pt x="24304" y="989914"/>
                  </a:cubicBezTo>
                  <a:cubicBezTo>
                    <a:pt x="8742" y="974353"/>
                    <a:pt x="0" y="953246"/>
                    <a:pt x="0" y="931239"/>
                  </a:cubicBezTo>
                  <a:lnTo>
                    <a:pt x="0" y="82979"/>
                  </a:lnTo>
                  <a:cubicBezTo>
                    <a:pt x="0" y="60972"/>
                    <a:pt x="8742" y="39866"/>
                    <a:pt x="24304" y="24304"/>
                  </a:cubicBezTo>
                  <a:cubicBezTo>
                    <a:pt x="39866" y="8742"/>
                    <a:pt x="60972" y="0"/>
                    <a:pt x="82979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4"/>
            <p:cNvSpPr txBox="1"/>
            <p:nvPr/>
          </p:nvSpPr>
          <p:spPr>
            <a:xfrm>
              <a:off x="0" y="19050"/>
              <a:ext cx="1247100" cy="9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74"/>
          <p:cNvGrpSpPr/>
          <p:nvPr/>
        </p:nvGrpSpPr>
        <p:grpSpPr>
          <a:xfrm>
            <a:off x="7510591" y="4877888"/>
            <a:ext cx="3920291" cy="815320"/>
            <a:chOff x="0" y="0"/>
            <a:chExt cx="1840512" cy="406400"/>
          </a:xfrm>
        </p:grpSpPr>
        <p:sp>
          <p:nvSpPr>
            <p:cNvPr id="1261" name="Google Shape;1261;p74"/>
            <p:cNvSpPr/>
            <p:nvPr/>
          </p:nvSpPr>
          <p:spPr>
            <a:xfrm>
              <a:off x="0" y="0"/>
              <a:ext cx="1840512" cy="406400"/>
            </a:xfrm>
            <a:custGeom>
              <a:avLst/>
              <a:gdLst/>
              <a:ahLst/>
              <a:cxnLst/>
              <a:rect l="l" t="t" r="r" b="b"/>
              <a:pathLst>
                <a:path w="1840512" h="406400" extrusionOk="0">
                  <a:moveTo>
                    <a:pt x="0" y="0"/>
                  </a:moveTo>
                  <a:lnTo>
                    <a:pt x="1637312" y="0"/>
                  </a:lnTo>
                  <a:lnTo>
                    <a:pt x="1840512" y="203200"/>
                  </a:lnTo>
                  <a:lnTo>
                    <a:pt x="163731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BAF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62" name="Google Shape;1262;p74"/>
            <p:cNvSpPr txBox="1"/>
            <p:nvPr/>
          </p:nvSpPr>
          <p:spPr>
            <a:xfrm>
              <a:off x="177800" y="19050"/>
              <a:ext cx="1586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3" name="Google Shape;1263;p74"/>
          <p:cNvGrpSpPr/>
          <p:nvPr/>
        </p:nvGrpSpPr>
        <p:grpSpPr>
          <a:xfrm>
            <a:off x="7928589" y="6347759"/>
            <a:ext cx="3084413" cy="2905126"/>
            <a:chOff x="0" y="0"/>
            <a:chExt cx="812800" cy="812850"/>
          </a:xfrm>
        </p:grpSpPr>
        <p:sp>
          <p:nvSpPr>
            <p:cNvPr id="1264" name="Google Shape;1264;p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4"/>
            <p:cNvSpPr txBox="1"/>
            <p:nvPr/>
          </p:nvSpPr>
          <p:spPr>
            <a:xfrm>
              <a:off x="0" y="19050"/>
              <a:ext cx="8127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74"/>
          <p:cNvGrpSpPr/>
          <p:nvPr/>
        </p:nvGrpSpPr>
        <p:grpSpPr>
          <a:xfrm>
            <a:off x="12574451" y="1860925"/>
            <a:ext cx="3084439" cy="2362317"/>
            <a:chOff x="0" y="0"/>
            <a:chExt cx="1247145" cy="1014218"/>
          </a:xfrm>
        </p:grpSpPr>
        <p:sp>
          <p:nvSpPr>
            <p:cNvPr id="1267" name="Google Shape;1267;p74"/>
            <p:cNvSpPr/>
            <p:nvPr/>
          </p:nvSpPr>
          <p:spPr>
            <a:xfrm>
              <a:off x="0" y="0"/>
              <a:ext cx="1247145" cy="1014218"/>
            </a:xfrm>
            <a:custGeom>
              <a:avLst/>
              <a:gdLst/>
              <a:ahLst/>
              <a:cxnLst/>
              <a:rect l="l" t="t" r="r" b="b"/>
              <a:pathLst>
                <a:path w="1247145" h="1014218" extrusionOk="0">
                  <a:moveTo>
                    <a:pt x="82979" y="0"/>
                  </a:moveTo>
                  <a:lnTo>
                    <a:pt x="1164166" y="0"/>
                  </a:lnTo>
                  <a:cubicBezTo>
                    <a:pt x="1186173" y="0"/>
                    <a:pt x="1207279" y="8742"/>
                    <a:pt x="1222841" y="24304"/>
                  </a:cubicBezTo>
                  <a:cubicBezTo>
                    <a:pt x="1238403" y="39866"/>
                    <a:pt x="1247145" y="60972"/>
                    <a:pt x="1247145" y="82979"/>
                  </a:cubicBezTo>
                  <a:lnTo>
                    <a:pt x="1247145" y="931239"/>
                  </a:lnTo>
                  <a:cubicBezTo>
                    <a:pt x="1247145" y="953246"/>
                    <a:pt x="1238403" y="974353"/>
                    <a:pt x="1222841" y="989914"/>
                  </a:cubicBezTo>
                  <a:cubicBezTo>
                    <a:pt x="1207279" y="1005476"/>
                    <a:pt x="1186173" y="1014218"/>
                    <a:pt x="1164166" y="1014218"/>
                  </a:cubicBezTo>
                  <a:lnTo>
                    <a:pt x="82979" y="1014218"/>
                  </a:lnTo>
                  <a:cubicBezTo>
                    <a:pt x="60972" y="1014218"/>
                    <a:pt x="39866" y="1005476"/>
                    <a:pt x="24304" y="989914"/>
                  </a:cubicBezTo>
                  <a:cubicBezTo>
                    <a:pt x="8742" y="974353"/>
                    <a:pt x="0" y="953246"/>
                    <a:pt x="0" y="931239"/>
                  </a:cubicBezTo>
                  <a:lnTo>
                    <a:pt x="0" y="82979"/>
                  </a:lnTo>
                  <a:cubicBezTo>
                    <a:pt x="0" y="60972"/>
                    <a:pt x="8742" y="39866"/>
                    <a:pt x="24304" y="24304"/>
                  </a:cubicBezTo>
                  <a:cubicBezTo>
                    <a:pt x="39866" y="8742"/>
                    <a:pt x="60972" y="0"/>
                    <a:pt x="82979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4"/>
            <p:cNvSpPr txBox="1"/>
            <p:nvPr/>
          </p:nvSpPr>
          <p:spPr>
            <a:xfrm>
              <a:off x="0" y="19050"/>
              <a:ext cx="1247100" cy="9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74"/>
          <p:cNvGrpSpPr/>
          <p:nvPr/>
        </p:nvGrpSpPr>
        <p:grpSpPr>
          <a:xfrm>
            <a:off x="12178734" y="4877888"/>
            <a:ext cx="3920291" cy="815320"/>
            <a:chOff x="0" y="0"/>
            <a:chExt cx="1840512" cy="406400"/>
          </a:xfrm>
        </p:grpSpPr>
        <p:sp>
          <p:nvSpPr>
            <p:cNvPr id="1270" name="Google Shape;1270;p74"/>
            <p:cNvSpPr/>
            <p:nvPr/>
          </p:nvSpPr>
          <p:spPr>
            <a:xfrm>
              <a:off x="0" y="0"/>
              <a:ext cx="1840512" cy="406400"/>
            </a:xfrm>
            <a:custGeom>
              <a:avLst/>
              <a:gdLst/>
              <a:ahLst/>
              <a:cxnLst/>
              <a:rect l="l" t="t" r="r" b="b"/>
              <a:pathLst>
                <a:path w="1840512" h="406400" extrusionOk="0">
                  <a:moveTo>
                    <a:pt x="0" y="0"/>
                  </a:moveTo>
                  <a:lnTo>
                    <a:pt x="1637312" y="0"/>
                  </a:lnTo>
                  <a:lnTo>
                    <a:pt x="1840512" y="203200"/>
                  </a:lnTo>
                  <a:lnTo>
                    <a:pt x="163731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BAF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71" name="Google Shape;1271;p74"/>
            <p:cNvSpPr txBox="1"/>
            <p:nvPr/>
          </p:nvSpPr>
          <p:spPr>
            <a:xfrm>
              <a:off x="177800" y="19050"/>
              <a:ext cx="1586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2" name="Google Shape;1272;p74"/>
          <p:cNvGrpSpPr/>
          <p:nvPr/>
        </p:nvGrpSpPr>
        <p:grpSpPr>
          <a:xfrm>
            <a:off x="12596732" y="6347759"/>
            <a:ext cx="3084413" cy="2905126"/>
            <a:chOff x="0" y="0"/>
            <a:chExt cx="812800" cy="812850"/>
          </a:xfrm>
        </p:grpSpPr>
        <p:sp>
          <p:nvSpPr>
            <p:cNvPr id="1273" name="Google Shape;1273;p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5352CB"/>
            </a:solidFill>
            <a:ln>
              <a:noFill/>
            </a:ln>
          </p:spPr>
          <p:txBody>
            <a:bodyPr spcFirstLastPara="1" wrap="square" lIns="157125" tIns="157125" rIns="157125" bIns="157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74"/>
            <p:cNvSpPr txBox="1"/>
            <p:nvPr/>
          </p:nvSpPr>
          <p:spPr>
            <a:xfrm>
              <a:off x="0" y="19050"/>
              <a:ext cx="8127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325" tIns="87325" rIns="87325" bIns="87325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5" name="Google Shape;1275;p74"/>
          <p:cNvSpPr/>
          <p:nvPr/>
        </p:nvSpPr>
        <p:spPr>
          <a:xfrm>
            <a:off x="8411535" y="2021591"/>
            <a:ext cx="2139744" cy="2013257"/>
          </a:xfrm>
          <a:custGeom>
            <a:avLst/>
            <a:gdLst/>
            <a:ahLst/>
            <a:cxnLst/>
            <a:rect l="l" t="t" r="r" b="b"/>
            <a:pathLst>
              <a:path w="1405415" h="1405415" extrusionOk="0">
                <a:moveTo>
                  <a:pt x="0" y="0"/>
                </a:moveTo>
                <a:lnTo>
                  <a:pt x="1405415" y="0"/>
                </a:lnTo>
                <a:lnTo>
                  <a:pt x="1405415" y="1405415"/>
                </a:lnTo>
                <a:lnTo>
                  <a:pt x="0" y="1405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276" name="Google Shape;1276;p74"/>
          <p:cNvSpPr/>
          <p:nvPr/>
        </p:nvSpPr>
        <p:spPr>
          <a:xfrm>
            <a:off x="12766380" y="2129724"/>
            <a:ext cx="2704153" cy="1796914"/>
          </a:xfrm>
          <a:custGeom>
            <a:avLst/>
            <a:gdLst/>
            <a:ahLst/>
            <a:cxnLst/>
            <a:rect l="l" t="t" r="r" b="b"/>
            <a:pathLst>
              <a:path w="1776127" h="1254390" extrusionOk="0">
                <a:moveTo>
                  <a:pt x="0" y="0"/>
                </a:moveTo>
                <a:lnTo>
                  <a:pt x="1776127" y="0"/>
                </a:lnTo>
                <a:lnTo>
                  <a:pt x="1776127" y="1254390"/>
                </a:lnTo>
                <a:lnTo>
                  <a:pt x="0" y="12543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277" name="Google Shape;1277;p74"/>
          <p:cNvSpPr/>
          <p:nvPr/>
        </p:nvSpPr>
        <p:spPr>
          <a:xfrm>
            <a:off x="3313652" y="2021591"/>
            <a:ext cx="2113605" cy="1978719"/>
          </a:xfrm>
          <a:custGeom>
            <a:avLst/>
            <a:gdLst/>
            <a:ahLst/>
            <a:cxnLst/>
            <a:rect l="l" t="t" r="r" b="b"/>
            <a:pathLst>
              <a:path w="1388246" h="1381305" extrusionOk="0">
                <a:moveTo>
                  <a:pt x="0" y="0"/>
                </a:moveTo>
                <a:lnTo>
                  <a:pt x="1388245" y="0"/>
                </a:lnTo>
                <a:lnTo>
                  <a:pt x="1388245" y="1381304"/>
                </a:lnTo>
                <a:lnTo>
                  <a:pt x="0" y="138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278" name="Google Shape;1278;p74"/>
          <p:cNvSpPr txBox="1"/>
          <p:nvPr/>
        </p:nvSpPr>
        <p:spPr>
          <a:xfrm>
            <a:off x="1003447" y="495625"/>
            <a:ext cx="10097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latin typeface="League Spartan"/>
                <a:ea typeface="League Spartan"/>
                <a:cs typeface="League Spartan"/>
                <a:sym typeface="League Spartan"/>
              </a:rPr>
              <a:t>RECOMMENDATIONS</a:t>
            </a:r>
            <a:endParaRPr sz="2400"/>
          </a:p>
        </p:txBody>
      </p:sp>
      <p:sp>
        <p:nvSpPr>
          <p:cNvPr id="1279" name="Google Shape;1279;p74"/>
          <p:cNvSpPr txBox="1"/>
          <p:nvPr/>
        </p:nvSpPr>
        <p:spPr>
          <a:xfrm>
            <a:off x="2746504" y="4995081"/>
            <a:ext cx="32895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League Spartan"/>
                <a:ea typeface="League Spartan"/>
                <a:cs typeface="League Spartan"/>
                <a:sym typeface="League Spartan"/>
              </a:rPr>
              <a:t>Hosts</a:t>
            </a:r>
            <a:endParaRPr sz="2400"/>
          </a:p>
        </p:txBody>
      </p:sp>
      <p:sp>
        <p:nvSpPr>
          <p:cNvPr id="1280" name="Google Shape;1280;p74"/>
          <p:cNvSpPr txBox="1"/>
          <p:nvPr/>
        </p:nvSpPr>
        <p:spPr>
          <a:xfrm>
            <a:off x="3199175" y="7304853"/>
            <a:ext cx="2384100" cy="1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Target S</a:t>
            </a:r>
            <a:r>
              <a:rPr lang="en-US" sz="3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ilver</a:t>
            </a:r>
            <a:r>
              <a:rPr lang="en-US" sz="3100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Lake</a:t>
            </a:r>
            <a:endParaRPr sz="2400"/>
          </a:p>
        </p:txBody>
      </p:sp>
      <p:sp>
        <p:nvSpPr>
          <p:cNvPr id="1281" name="Google Shape;1281;p74"/>
          <p:cNvSpPr txBox="1"/>
          <p:nvPr/>
        </p:nvSpPr>
        <p:spPr>
          <a:xfrm>
            <a:off x="7825970" y="4995081"/>
            <a:ext cx="32895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League Spartan"/>
                <a:ea typeface="League Spartan"/>
                <a:cs typeface="League Spartan"/>
                <a:sym typeface="League Spartan"/>
              </a:rPr>
              <a:t>Airbnb</a:t>
            </a:r>
            <a:endParaRPr sz="2400"/>
          </a:p>
        </p:txBody>
      </p:sp>
      <p:sp>
        <p:nvSpPr>
          <p:cNvPr id="1282" name="Google Shape;1282;p74"/>
          <p:cNvSpPr txBox="1"/>
          <p:nvPr/>
        </p:nvSpPr>
        <p:spPr>
          <a:xfrm>
            <a:off x="8123947" y="6831358"/>
            <a:ext cx="2712000" cy="1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Enhance visibility of low cost areas</a:t>
            </a:r>
            <a:endParaRPr sz="2400"/>
          </a:p>
        </p:txBody>
      </p:sp>
      <p:sp>
        <p:nvSpPr>
          <p:cNvPr id="1283" name="Google Shape;1283;p74"/>
          <p:cNvSpPr txBox="1"/>
          <p:nvPr/>
        </p:nvSpPr>
        <p:spPr>
          <a:xfrm>
            <a:off x="12494112" y="4995081"/>
            <a:ext cx="32895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League Spartan"/>
                <a:ea typeface="League Spartan"/>
                <a:cs typeface="League Spartan"/>
                <a:sym typeface="League Spartan"/>
              </a:rPr>
              <a:t>Guests</a:t>
            </a:r>
            <a:endParaRPr sz="2400"/>
          </a:p>
        </p:txBody>
      </p:sp>
      <p:sp>
        <p:nvSpPr>
          <p:cNvPr id="1284" name="Google Shape;1284;p74"/>
          <p:cNvSpPr txBox="1"/>
          <p:nvPr/>
        </p:nvSpPr>
        <p:spPr>
          <a:xfrm>
            <a:off x="12782897" y="6831358"/>
            <a:ext cx="2712000" cy="1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Lookout for areas with high reviews</a:t>
            </a:r>
            <a:endParaRPr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7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6659" b="-16668"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grpSp>
        <p:nvGrpSpPr>
          <p:cNvPr id="1290" name="Google Shape;1290;p75"/>
          <p:cNvGrpSpPr/>
          <p:nvPr/>
        </p:nvGrpSpPr>
        <p:grpSpPr>
          <a:xfrm>
            <a:off x="0" y="-272150"/>
            <a:ext cx="19308376" cy="10703726"/>
            <a:chOff x="0" y="-38100"/>
            <a:chExt cx="5085300" cy="2747433"/>
          </a:xfrm>
        </p:grpSpPr>
        <p:sp>
          <p:nvSpPr>
            <p:cNvPr id="1291" name="Google Shape;1291;p75"/>
            <p:cNvSpPr/>
            <p:nvPr/>
          </p:nvSpPr>
          <p:spPr>
            <a:xfrm>
              <a:off x="0" y="0"/>
              <a:ext cx="4877705" cy="2709333"/>
            </a:xfrm>
            <a:custGeom>
              <a:avLst/>
              <a:gdLst/>
              <a:ahLst/>
              <a:cxnLst/>
              <a:rect l="l" t="t" r="r" b="b"/>
              <a:pathLst>
                <a:path w="4877705" h="2709333" extrusionOk="0">
                  <a:moveTo>
                    <a:pt x="0" y="0"/>
                  </a:moveTo>
                  <a:lnTo>
                    <a:pt x="4877705" y="0"/>
                  </a:lnTo>
                  <a:lnTo>
                    <a:pt x="4877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250"/>
              </a:srgb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92" name="Google Shape;1292;p75"/>
            <p:cNvSpPr txBox="1"/>
            <p:nvPr/>
          </p:nvSpPr>
          <p:spPr>
            <a:xfrm>
              <a:off x="0" y="-38100"/>
              <a:ext cx="5085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" name="Google Shape;1293;p75"/>
          <p:cNvSpPr/>
          <p:nvPr/>
        </p:nvSpPr>
        <p:spPr>
          <a:xfrm>
            <a:off x="-748375" y="5476813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 extrusionOk="0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294" name="Google Shape;1294;p75"/>
          <p:cNvSpPr/>
          <p:nvPr/>
        </p:nvSpPr>
        <p:spPr>
          <a:xfrm rot="10800000">
            <a:off x="13235444" y="-1240575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 extrusionOk="0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1295" name="Google Shape;1295;p75"/>
          <p:cNvSpPr txBox="1"/>
          <p:nvPr/>
        </p:nvSpPr>
        <p:spPr>
          <a:xfrm>
            <a:off x="692723" y="1183050"/>
            <a:ext cx="166047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Features of Airbnb </a:t>
            </a:r>
            <a:endParaRPr sz="10039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Listings in NYC</a:t>
            </a:r>
            <a:endParaRPr/>
          </a:p>
        </p:txBody>
      </p:sp>
      <p:sp>
        <p:nvSpPr>
          <p:cNvPr id="1296" name="Google Shape;1296;p75"/>
          <p:cNvSpPr txBox="1"/>
          <p:nvPr/>
        </p:nvSpPr>
        <p:spPr>
          <a:xfrm>
            <a:off x="692732" y="5158852"/>
            <a:ext cx="10205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6">
                <a:solidFill>
                  <a:srgbClr val="365679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What Makes an Airbnb More Popular?</a:t>
            </a:r>
            <a:endParaRPr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</p:txBody>
      </p:sp>
      <p:sp>
        <p:nvSpPr>
          <p:cNvPr id="1297" name="Google Shape;1297;p75"/>
          <p:cNvSpPr txBox="1"/>
          <p:nvPr/>
        </p:nvSpPr>
        <p:spPr>
          <a:xfrm>
            <a:off x="8198980" y="7852497"/>
            <a:ext cx="10205100" cy="3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365679"/>
                </a:solidFill>
              </a:rPr>
              <a:t>Heather  He | zhe38@simon.rochester.edu</a:t>
            </a:r>
            <a:endParaRPr b="1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365679"/>
                </a:solidFill>
              </a:rPr>
              <a:t>Godwin </a:t>
            </a:r>
            <a:r>
              <a:rPr lang="en-US" sz="2600" b="1" dirty="0" err="1">
                <a:solidFill>
                  <a:srgbClr val="365679"/>
                </a:solidFill>
              </a:rPr>
              <a:t>Silayo</a:t>
            </a:r>
            <a:r>
              <a:rPr lang="en-US" sz="2600" b="1" dirty="0">
                <a:solidFill>
                  <a:srgbClr val="365679"/>
                </a:solidFill>
              </a:rPr>
              <a:t> | </a:t>
            </a:r>
            <a:r>
              <a:rPr lang="en-US" sz="2600" b="1" dirty="0" err="1">
                <a:solidFill>
                  <a:srgbClr val="365679"/>
                </a:solidFill>
              </a:rPr>
              <a:t>gsilayo_simon@simon.rochester.edu</a:t>
            </a:r>
            <a:endParaRPr b="1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365679"/>
                </a:solidFill>
              </a:rPr>
              <a:t>Muhammad Zohaib Bin Jamil | m</a:t>
            </a:r>
            <a:r>
              <a:rPr lang="en-US" sz="2600" b="1" dirty="0">
                <a:solidFill>
                  <a:srgbClr val="36567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jamil2@simon.rochester.edu</a:t>
            </a:r>
            <a:endParaRPr sz="2600" b="1" dirty="0">
              <a:solidFill>
                <a:srgbClr val="365679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b="1" dirty="0">
                <a:solidFill>
                  <a:srgbClr val="0000FF"/>
                </a:solidFill>
              </a:rPr>
              <a:t>Simon Business School</a:t>
            </a:r>
            <a:endParaRPr sz="2600" b="1" dirty="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365679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365679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36567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>
          <a:extLst>
            <a:ext uri="{FF2B5EF4-FFF2-40B4-BE49-F238E27FC236}">
              <a16:creationId xmlns:a16="http://schemas.microsoft.com/office/drawing/2014/main" id="{235E7DD5-B237-4ECE-0779-3B0CABB52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2">
            <a:extLst>
              <a:ext uri="{FF2B5EF4-FFF2-40B4-BE49-F238E27FC236}">
                <a16:creationId xmlns:a16="http://schemas.microsoft.com/office/drawing/2014/main" id="{4B54D28F-D604-FA78-3DEA-B334793F82FE}"/>
              </a:ext>
            </a:extLst>
          </p:cNvPr>
          <p:cNvSpPr txBox="1"/>
          <p:nvPr/>
        </p:nvSpPr>
        <p:spPr>
          <a:xfrm>
            <a:off x="1003447" y="495625"/>
            <a:ext cx="10097400" cy="80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 dirty="0">
                <a:latin typeface="League Spartan"/>
                <a:ea typeface="League Spartan"/>
                <a:cs typeface="League Spartan"/>
                <a:sym typeface="League Spartan"/>
              </a:rPr>
              <a:t>CODE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5AE15-AE6E-942F-76B2-6413ABABE5F7}"/>
              </a:ext>
            </a:extLst>
          </p:cNvPr>
          <p:cNvSpPr txBox="1"/>
          <p:nvPr/>
        </p:nvSpPr>
        <p:spPr>
          <a:xfrm>
            <a:off x="813381" y="2015379"/>
            <a:ext cx="173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The following google drive contains the .ipynb file for this project (Accessible to all with link)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F4C0-2973-994E-81A2-AA14FB90F07C}"/>
              </a:ext>
            </a:extLst>
          </p:cNvPr>
          <p:cNvSpPr txBox="1"/>
          <p:nvPr/>
        </p:nvSpPr>
        <p:spPr>
          <a:xfrm>
            <a:off x="628650" y="381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A7A6A-9269-F721-C45D-C5303E473CE5}"/>
              </a:ext>
            </a:extLst>
          </p:cNvPr>
          <p:cNvSpPr txBox="1"/>
          <p:nvPr/>
        </p:nvSpPr>
        <p:spPr>
          <a:xfrm>
            <a:off x="813381" y="2665905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dirty="0">
                <a:hlinkClick r:id="rId3"/>
              </a:rPr>
              <a:t>https://drive.google.com/drive/folders/1ILHJF4su-pUGVQKGP7gdnxP2FS3Be-J-?usp=drive_link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2805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CB1FBCBC-3778-188D-9023-842616657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>
            <a:extLst>
              <a:ext uri="{FF2B5EF4-FFF2-40B4-BE49-F238E27FC236}">
                <a16:creationId xmlns:a16="http://schemas.microsoft.com/office/drawing/2014/main" id="{576CFBC1-321D-C0EE-93F0-0D8864F74DD1}"/>
              </a:ext>
            </a:extLst>
          </p:cNvPr>
          <p:cNvSpPr txBox="1"/>
          <p:nvPr/>
        </p:nvSpPr>
        <p:spPr>
          <a:xfrm>
            <a:off x="466294" y="686983"/>
            <a:ext cx="14574600" cy="985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5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Preview</a:t>
            </a:r>
            <a:endParaRPr sz="6405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236" name="Google Shape;236;p30">
            <a:extLst>
              <a:ext uri="{FF2B5EF4-FFF2-40B4-BE49-F238E27FC236}">
                <a16:creationId xmlns:a16="http://schemas.microsoft.com/office/drawing/2014/main" id="{D2F40D80-C221-89F9-82BE-1E737C8B0BA3}"/>
              </a:ext>
            </a:extLst>
          </p:cNvPr>
          <p:cNvCxnSpPr>
            <a:cxnSpLocks/>
          </p:cNvCxnSpPr>
          <p:nvPr/>
        </p:nvCxnSpPr>
        <p:spPr>
          <a:xfrm>
            <a:off x="1052945" y="5486496"/>
            <a:ext cx="16930210" cy="73519"/>
          </a:xfrm>
          <a:prstGeom prst="straightConnector1">
            <a:avLst/>
          </a:prstGeom>
          <a:noFill/>
          <a:ln w="19050" cap="rnd" cmpd="sng">
            <a:solidFill>
              <a:srgbClr val="A28D8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30">
            <a:extLst>
              <a:ext uri="{FF2B5EF4-FFF2-40B4-BE49-F238E27FC236}">
                <a16:creationId xmlns:a16="http://schemas.microsoft.com/office/drawing/2014/main" id="{CA56FF20-091D-3278-74D7-D614F1F4E789}"/>
              </a:ext>
            </a:extLst>
          </p:cNvPr>
          <p:cNvCxnSpPr/>
          <p:nvPr/>
        </p:nvCxnSpPr>
        <p:spPr>
          <a:xfrm>
            <a:off x="381000" y="5488596"/>
            <a:ext cx="2467200" cy="7800"/>
          </a:xfrm>
          <a:prstGeom prst="straightConnector1">
            <a:avLst/>
          </a:prstGeom>
          <a:noFill/>
          <a:ln w="561975" cap="rnd" cmpd="sng">
            <a:solidFill>
              <a:srgbClr val="EBAC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7F4F627F-3DF4-850E-DECB-A23CA48D38F9}"/>
              </a:ext>
            </a:extLst>
          </p:cNvPr>
          <p:cNvCxnSpPr/>
          <p:nvPr/>
        </p:nvCxnSpPr>
        <p:spPr>
          <a:xfrm rot="10800000" flipH="1">
            <a:off x="3735344" y="5486496"/>
            <a:ext cx="2627400" cy="2100"/>
          </a:xfrm>
          <a:prstGeom prst="straightConnector1">
            <a:avLst/>
          </a:prstGeom>
          <a:noFill/>
          <a:ln w="561975" cap="rnd" cmpd="sng">
            <a:solidFill>
              <a:srgbClr val="C2D4B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30">
            <a:extLst>
              <a:ext uri="{FF2B5EF4-FFF2-40B4-BE49-F238E27FC236}">
                <a16:creationId xmlns:a16="http://schemas.microsoft.com/office/drawing/2014/main" id="{DE09096F-2EC4-A44C-7E0C-62F543E05E9A}"/>
              </a:ext>
            </a:extLst>
          </p:cNvPr>
          <p:cNvSpPr txBox="1"/>
          <p:nvPr/>
        </p:nvSpPr>
        <p:spPr>
          <a:xfrm>
            <a:off x="3488367" y="5213127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Analysis</a:t>
            </a:r>
            <a:endParaRPr sz="2500" dirty="0"/>
          </a:p>
        </p:txBody>
      </p: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B8490A62-9855-1512-373E-135C465180E0}"/>
              </a:ext>
            </a:extLst>
          </p:cNvPr>
          <p:cNvCxnSpPr/>
          <p:nvPr/>
        </p:nvCxnSpPr>
        <p:spPr>
          <a:xfrm>
            <a:off x="7551932" y="5488596"/>
            <a:ext cx="2744100" cy="14700"/>
          </a:xfrm>
          <a:prstGeom prst="straightConnector1">
            <a:avLst/>
          </a:prstGeom>
          <a:noFill/>
          <a:ln w="561975" cap="rnd" cmpd="sng">
            <a:solidFill>
              <a:srgbClr val="EFD1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30">
            <a:extLst>
              <a:ext uri="{FF2B5EF4-FFF2-40B4-BE49-F238E27FC236}">
                <a16:creationId xmlns:a16="http://schemas.microsoft.com/office/drawing/2014/main" id="{CFB323D0-26CB-3EE2-93EA-EE072D9EB5CC}"/>
              </a:ext>
            </a:extLst>
          </p:cNvPr>
          <p:cNvSpPr txBox="1"/>
          <p:nvPr/>
        </p:nvSpPr>
        <p:spPr>
          <a:xfrm>
            <a:off x="7323332" y="5190715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Limitation</a:t>
            </a:r>
            <a:endParaRPr sz="2500" dirty="0"/>
          </a:p>
        </p:txBody>
      </p:sp>
      <p:sp>
        <p:nvSpPr>
          <p:cNvPr id="243" name="Google Shape;243;p30">
            <a:extLst>
              <a:ext uri="{FF2B5EF4-FFF2-40B4-BE49-F238E27FC236}">
                <a16:creationId xmlns:a16="http://schemas.microsoft.com/office/drawing/2014/main" id="{6B221B2A-5F83-C296-4762-FC8F34902CD1}"/>
              </a:ext>
            </a:extLst>
          </p:cNvPr>
          <p:cNvSpPr txBox="1"/>
          <p:nvPr/>
        </p:nvSpPr>
        <p:spPr>
          <a:xfrm>
            <a:off x="0" y="5210170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</a:t>
            </a:r>
            <a:endParaRPr sz="2500" dirty="0"/>
          </a:p>
        </p:txBody>
      </p:sp>
      <p:cxnSp>
        <p:nvCxnSpPr>
          <p:cNvPr id="244" name="Google Shape;244;p30">
            <a:extLst>
              <a:ext uri="{FF2B5EF4-FFF2-40B4-BE49-F238E27FC236}">
                <a16:creationId xmlns:a16="http://schemas.microsoft.com/office/drawing/2014/main" id="{EA4D6CA8-F476-0952-3CDF-454F7E01DBC6}"/>
              </a:ext>
            </a:extLst>
          </p:cNvPr>
          <p:cNvCxnSpPr/>
          <p:nvPr/>
        </p:nvCxnSpPr>
        <p:spPr>
          <a:xfrm>
            <a:off x="11285723" y="5488596"/>
            <a:ext cx="2752200" cy="11100"/>
          </a:xfrm>
          <a:prstGeom prst="straightConnector1">
            <a:avLst/>
          </a:prstGeom>
          <a:noFill/>
          <a:ln w="561975" cap="rnd" cmpd="sng">
            <a:solidFill>
              <a:srgbClr val="C1D4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30">
            <a:extLst>
              <a:ext uri="{FF2B5EF4-FFF2-40B4-BE49-F238E27FC236}">
                <a16:creationId xmlns:a16="http://schemas.microsoft.com/office/drawing/2014/main" id="{18672561-651D-12C2-4953-93A7151AAFC1}"/>
              </a:ext>
            </a:extLst>
          </p:cNvPr>
          <p:cNvCxnSpPr/>
          <p:nvPr/>
        </p:nvCxnSpPr>
        <p:spPr>
          <a:xfrm>
            <a:off x="1623623" y="4296255"/>
            <a:ext cx="0" cy="805200"/>
          </a:xfrm>
          <a:prstGeom prst="straightConnector1">
            <a:avLst/>
          </a:prstGeom>
          <a:noFill/>
          <a:ln w="19050" cap="rnd" cmpd="sng">
            <a:solidFill>
              <a:srgbClr val="EBACA9"/>
            </a:solidFill>
            <a:prstDash val="solid"/>
            <a:round/>
            <a:headEnd type="oval" w="lg" len="lg"/>
            <a:tailEnd type="none" w="sm" len="sm"/>
          </a:ln>
        </p:spPr>
      </p:cxnSp>
      <p:cxnSp>
        <p:nvCxnSpPr>
          <p:cNvPr id="246" name="Google Shape;246;p30">
            <a:extLst>
              <a:ext uri="{FF2B5EF4-FFF2-40B4-BE49-F238E27FC236}">
                <a16:creationId xmlns:a16="http://schemas.microsoft.com/office/drawing/2014/main" id="{BB45737A-E6F2-6287-0EBE-4109FBC1FB10}"/>
              </a:ext>
            </a:extLst>
          </p:cNvPr>
          <p:cNvCxnSpPr/>
          <p:nvPr/>
        </p:nvCxnSpPr>
        <p:spPr>
          <a:xfrm rot="10800000">
            <a:off x="4968453" y="5865219"/>
            <a:ext cx="0" cy="808800"/>
          </a:xfrm>
          <a:prstGeom prst="straightConnector1">
            <a:avLst/>
          </a:prstGeom>
          <a:noFill/>
          <a:ln w="19050" cap="rnd" cmpd="sng">
            <a:solidFill>
              <a:srgbClr val="C2D4B8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247" name="Google Shape;247;p30">
            <a:extLst>
              <a:ext uri="{FF2B5EF4-FFF2-40B4-BE49-F238E27FC236}">
                <a16:creationId xmlns:a16="http://schemas.microsoft.com/office/drawing/2014/main" id="{2E28C354-17FB-4ED3-D1FB-36573DBBC84E}"/>
              </a:ext>
            </a:extLst>
          </p:cNvPr>
          <p:cNvSpPr txBox="1"/>
          <p:nvPr/>
        </p:nvSpPr>
        <p:spPr>
          <a:xfrm>
            <a:off x="207303" y="2989735"/>
            <a:ext cx="28326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explanation</a:t>
            </a:r>
            <a:endParaRPr sz="2500"/>
          </a:p>
        </p:txBody>
      </p:sp>
      <p:sp>
        <p:nvSpPr>
          <p:cNvPr id="248" name="Google Shape;248;p30">
            <a:extLst>
              <a:ext uri="{FF2B5EF4-FFF2-40B4-BE49-F238E27FC236}">
                <a16:creationId xmlns:a16="http://schemas.microsoft.com/office/drawing/2014/main" id="{1AD754C5-3884-5CD6-A769-E4A236D98F8F}"/>
              </a:ext>
            </a:extLst>
          </p:cNvPr>
          <p:cNvSpPr txBox="1"/>
          <p:nvPr/>
        </p:nvSpPr>
        <p:spPr>
          <a:xfrm>
            <a:off x="3731749" y="6895948"/>
            <a:ext cx="4311000" cy="23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Location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Room Type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Minimum Nights</a:t>
            </a:r>
            <a:endParaRPr sz="250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Pricing</a:t>
            </a:r>
            <a:endParaRPr sz="2500"/>
          </a:p>
        </p:txBody>
      </p:sp>
      <p:cxnSp>
        <p:nvCxnSpPr>
          <p:cNvPr id="249" name="Google Shape;249;p30">
            <a:extLst>
              <a:ext uri="{FF2B5EF4-FFF2-40B4-BE49-F238E27FC236}">
                <a16:creationId xmlns:a16="http://schemas.microsoft.com/office/drawing/2014/main" id="{433116D3-5B5A-D56D-A777-39522D2C276F}"/>
              </a:ext>
            </a:extLst>
          </p:cNvPr>
          <p:cNvCxnSpPr/>
          <p:nvPr/>
        </p:nvCxnSpPr>
        <p:spPr>
          <a:xfrm>
            <a:off x="15040755" y="5486704"/>
            <a:ext cx="2702400" cy="28800"/>
          </a:xfrm>
          <a:prstGeom prst="straightConnector1">
            <a:avLst/>
          </a:prstGeom>
          <a:noFill/>
          <a:ln w="561975" cap="rnd" cmpd="sng">
            <a:solidFill>
              <a:srgbClr val="C1D4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30">
            <a:extLst>
              <a:ext uri="{FF2B5EF4-FFF2-40B4-BE49-F238E27FC236}">
                <a16:creationId xmlns:a16="http://schemas.microsoft.com/office/drawing/2014/main" id="{B5942D63-B0F3-E118-5984-B8A3EEFDAE42}"/>
              </a:ext>
            </a:extLst>
          </p:cNvPr>
          <p:cNvSpPr txBox="1"/>
          <p:nvPr/>
        </p:nvSpPr>
        <p:spPr>
          <a:xfrm>
            <a:off x="14735955" y="5213127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Recommendation</a:t>
            </a:r>
            <a:endParaRPr sz="2500" dirty="0"/>
          </a:p>
        </p:txBody>
      </p:sp>
      <p:cxnSp>
        <p:nvCxnSpPr>
          <p:cNvPr id="250" name="Google Shape;250;p30">
            <a:extLst>
              <a:ext uri="{FF2B5EF4-FFF2-40B4-BE49-F238E27FC236}">
                <a16:creationId xmlns:a16="http://schemas.microsoft.com/office/drawing/2014/main" id="{5BC75F01-1679-9290-4870-6DD2135E9251}"/>
              </a:ext>
            </a:extLst>
          </p:cNvPr>
          <p:cNvCxnSpPr/>
          <p:nvPr/>
        </p:nvCxnSpPr>
        <p:spPr>
          <a:xfrm>
            <a:off x="16359577" y="4292820"/>
            <a:ext cx="0" cy="808800"/>
          </a:xfrm>
          <a:prstGeom prst="straightConnector1">
            <a:avLst/>
          </a:prstGeom>
          <a:noFill/>
          <a:ln w="19050" cap="rnd" cmpd="sng">
            <a:solidFill>
              <a:srgbClr val="C1D4D8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251" name="Google Shape;251;p30">
            <a:extLst>
              <a:ext uri="{FF2B5EF4-FFF2-40B4-BE49-F238E27FC236}">
                <a16:creationId xmlns:a16="http://schemas.microsoft.com/office/drawing/2014/main" id="{FDAA5384-12E6-B04C-7FEF-3278961C13D6}"/>
              </a:ext>
            </a:extLst>
          </p:cNvPr>
          <p:cNvSpPr txBox="1"/>
          <p:nvPr/>
        </p:nvSpPr>
        <p:spPr>
          <a:xfrm>
            <a:off x="15207060" y="2365311"/>
            <a:ext cx="3491100" cy="16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Hosts</a:t>
            </a:r>
            <a:endParaRPr sz="2500" dirty="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Airbnb</a:t>
            </a:r>
            <a:endParaRPr sz="2500" dirty="0"/>
          </a:p>
          <a:p>
            <a:pPr marL="622300" marR="0" lvl="1" indent="-3111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6D4C44"/>
              </a:buClr>
              <a:buSzPts val="2900"/>
              <a:buFont typeface="Arial"/>
              <a:buChar char="•"/>
            </a:pPr>
            <a:r>
              <a:rPr lang="en-US" sz="29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Guests</a:t>
            </a:r>
            <a:endParaRPr sz="2500" dirty="0"/>
          </a:p>
        </p:txBody>
      </p:sp>
      <p:cxnSp>
        <p:nvCxnSpPr>
          <p:cNvPr id="252" name="Google Shape;252;p30">
            <a:extLst>
              <a:ext uri="{FF2B5EF4-FFF2-40B4-BE49-F238E27FC236}">
                <a16:creationId xmlns:a16="http://schemas.microsoft.com/office/drawing/2014/main" id="{7336417F-3E5A-801B-555D-35587AECFB84}"/>
              </a:ext>
            </a:extLst>
          </p:cNvPr>
          <p:cNvCxnSpPr/>
          <p:nvPr/>
        </p:nvCxnSpPr>
        <p:spPr>
          <a:xfrm>
            <a:off x="8870753" y="4296255"/>
            <a:ext cx="0" cy="805200"/>
          </a:xfrm>
          <a:prstGeom prst="straightConnector1">
            <a:avLst/>
          </a:prstGeom>
          <a:noFill/>
          <a:ln w="19050" cap="rnd" cmpd="sng">
            <a:solidFill>
              <a:srgbClr val="EFD199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BED01EA9-70CE-B915-E22E-F65F31C04A77}"/>
              </a:ext>
            </a:extLst>
          </p:cNvPr>
          <p:cNvSpPr txBox="1"/>
          <p:nvPr/>
        </p:nvSpPr>
        <p:spPr>
          <a:xfrm>
            <a:off x="7246111" y="3421185"/>
            <a:ext cx="3491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Limitation of Analysis</a:t>
            </a:r>
            <a:endParaRPr sz="2500"/>
          </a:p>
        </p:txBody>
      </p:sp>
      <p:sp>
        <p:nvSpPr>
          <p:cNvPr id="254" name="Google Shape;254;p30">
            <a:extLst>
              <a:ext uri="{FF2B5EF4-FFF2-40B4-BE49-F238E27FC236}">
                <a16:creationId xmlns:a16="http://schemas.microsoft.com/office/drawing/2014/main" id="{04A9E72F-6B80-73F9-5E91-058FB479642B}"/>
              </a:ext>
            </a:extLst>
          </p:cNvPr>
          <p:cNvSpPr txBox="1"/>
          <p:nvPr/>
        </p:nvSpPr>
        <p:spPr>
          <a:xfrm>
            <a:off x="11057123" y="5190715"/>
            <a:ext cx="32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500" dirty="0"/>
          </a:p>
        </p:txBody>
      </p:sp>
      <p:cxnSp>
        <p:nvCxnSpPr>
          <p:cNvPr id="255" name="Google Shape;255;p30">
            <a:extLst>
              <a:ext uri="{FF2B5EF4-FFF2-40B4-BE49-F238E27FC236}">
                <a16:creationId xmlns:a16="http://schemas.microsoft.com/office/drawing/2014/main" id="{082CCE41-E6AE-DEAB-41D6-2340A26475D3}"/>
              </a:ext>
            </a:extLst>
          </p:cNvPr>
          <p:cNvCxnSpPr/>
          <p:nvPr/>
        </p:nvCxnSpPr>
        <p:spPr>
          <a:xfrm rot="10800000">
            <a:off x="12738018" y="5875569"/>
            <a:ext cx="0" cy="808800"/>
          </a:xfrm>
          <a:prstGeom prst="straightConnector1">
            <a:avLst/>
          </a:prstGeom>
          <a:noFill/>
          <a:ln w="19050" cap="rnd" cmpd="sng">
            <a:solidFill>
              <a:srgbClr val="C1D4D8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256" name="Google Shape;256;p30">
            <a:extLst>
              <a:ext uri="{FF2B5EF4-FFF2-40B4-BE49-F238E27FC236}">
                <a16:creationId xmlns:a16="http://schemas.microsoft.com/office/drawing/2014/main" id="{8EA9E816-C61E-5A13-3405-1C035A6ABC53}"/>
              </a:ext>
            </a:extLst>
          </p:cNvPr>
          <p:cNvSpPr txBox="1"/>
          <p:nvPr/>
        </p:nvSpPr>
        <p:spPr>
          <a:xfrm>
            <a:off x="10739314" y="6906298"/>
            <a:ext cx="399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6D4C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Summarise Findings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263029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A4EC1F-2E95-6844-8D37-B782FEA9BF85}"/>
              </a:ext>
            </a:extLst>
          </p:cNvPr>
          <p:cNvSpPr/>
          <p:nvPr/>
        </p:nvSpPr>
        <p:spPr>
          <a:xfrm>
            <a:off x="963250" y="1714525"/>
            <a:ext cx="3440308" cy="1832100"/>
          </a:xfrm>
          <a:prstGeom prst="roundRect">
            <a:avLst/>
          </a:prstGeom>
          <a:solidFill>
            <a:srgbClr val="365679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Kaggle</a:t>
            </a:r>
            <a:endParaRPr lang="en-PK" sz="3200" dirty="0">
              <a:latin typeface="Inter"/>
              <a:ea typeface="Inter"/>
            </a:endParaRPr>
          </a:p>
        </p:txBody>
      </p:sp>
      <p:cxnSp>
        <p:nvCxnSpPr>
          <p:cNvPr id="261" name="Google Shape;261;p31"/>
          <p:cNvCxnSpPr/>
          <p:nvPr/>
        </p:nvCxnSpPr>
        <p:spPr>
          <a:xfrm>
            <a:off x="376798" y="9759148"/>
            <a:ext cx="2050200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2" name="Google Shape;262;p31"/>
          <p:cNvGrpSpPr/>
          <p:nvPr/>
        </p:nvGrpSpPr>
        <p:grpSpPr>
          <a:xfrm rot="9902075">
            <a:off x="16254219" y="-861230"/>
            <a:ext cx="3620223" cy="3167695"/>
            <a:chOff x="0" y="0"/>
            <a:chExt cx="812800" cy="711200"/>
          </a:xfrm>
        </p:grpSpPr>
        <p:sp>
          <p:nvSpPr>
            <p:cNvPr id="263" name="Google Shape;263;p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64" name="Google Shape;264;p3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31"/>
          <p:cNvSpPr txBox="1"/>
          <p:nvPr/>
        </p:nvSpPr>
        <p:spPr>
          <a:xfrm>
            <a:off x="876848" y="229730"/>
            <a:ext cx="83823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5" b="0" i="0" u="none" strike="noStrike" cap="none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Overview</a:t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25" y="4265900"/>
            <a:ext cx="8659750" cy="5041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9150" y="4265900"/>
            <a:ext cx="8659749" cy="5041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1" name="Google Shape;271;p31"/>
          <p:cNvSpPr/>
          <p:nvPr/>
        </p:nvSpPr>
        <p:spPr>
          <a:xfrm>
            <a:off x="5096825" y="2386985"/>
            <a:ext cx="1566600" cy="48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8888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11538175" y="2386985"/>
            <a:ext cx="1566600" cy="48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8888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349500" y="6698225"/>
            <a:ext cx="2104800" cy="1229100"/>
          </a:xfrm>
          <a:prstGeom prst="rect">
            <a:avLst/>
          </a:prstGeom>
          <a:noFill/>
          <a:ln w="28575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9259375" y="4407925"/>
            <a:ext cx="2104800" cy="1921500"/>
          </a:xfrm>
          <a:prstGeom prst="rect">
            <a:avLst/>
          </a:prstGeom>
          <a:noFill/>
          <a:ln w="28575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349500" y="8818300"/>
            <a:ext cx="2104800" cy="552000"/>
          </a:xfrm>
          <a:prstGeom prst="rect">
            <a:avLst/>
          </a:prstGeom>
          <a:noFill/>
          <a:ln w="28575" cap="flat" cmpd="sng">
            <a:solidFill>
              <a:srgbClr val="FF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2D48B-5245-35D6-1775-4959C51F9953}"/>
              </a:ext>
            </a:extLst>
          </p:cNvPr>
          <p:cNvSpPr/>
          <p:nvPr/>
        </p:nvSpPr>
        <p:spPr>
          <a:xfrm>
            <a:off x="7451274" y="1691195"/>
            <a:ext cx="3440308" cy="1832100"/>
          </a:xfrm>
          <a:prstGeom prst="roundRect">
            <a:avLst/>
          </a:prstGeom>
          <a:solidFill>
            <a:srgbClr val="365679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15 Variables</a:t>
            </a:r>
            <a:endParaRPr lang="en-PK" sz="3200" dirty="0">
              <a:latin typeface="Inter"/>
              <a:ea typeface="Inter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CD616B-D1BC-7A09-2424-391C23CB66EB}"/>
              </a:ext>
            </a:extLst>
          </p:cNvPr>
          <p:cNvSpPr/>
          <p:nvPr/>
        </p:nvSpPr>
        <p:spPr>
          <a:xfrm>
            <a:off x="13737789" y="1714525"/>
            <a:ext cx="3440308" cy="1832100"/>
          </a:xfrm>
          <a:prstGeom prst="roundRect">
            <a:avLst/>
          </a:prstGeom>
          <a:solidFill>
            <a:srgbClr val="365679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2000+ Rows</a:t>
            </a:r>
            <a:endParaRPr lang="en-PK" sz="3200" dirty="0"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2"/>
          <p:cNvGrpSpPr/>
          <p:nvPr/>
        </p:nvGrpSpPr>
        <p:grpSpPr>
          <a:xfrm>
            <a:off x="-2962366" y="-4167077"/>
            <a:ext cx="5924731" cy="5554629"/>
            <a:chOff x="0" y="-66675"/>
            <a:chExt cx="606795" cy="568890"/>
          </a:xfrm>
        </p:grpSpPr>
        <p:sp>
          <p:nvSpPr>
            <p:cNvPr id="281" name="Google Shape;281;p32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82" name="Google Shape;282;p32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3" name="Google Shape;283;p32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4" name="Google Shape;284;p32"/>
          <p:cNvGrpSpPr/>
          <p:nvPr/>
        </p:nvGrpSpPr>
        <p:grpSpPr>
          <a:xfrm>
            <a:off x="7930690" y="-1618803"/>
            <a:ext cx="14732382" cy="13812088"/>
            <a:chOff x="0" y="-66675"/>
            <a:chExt cx="606795" cy="568890"/>
          </a:xfrm>
        </p:grpSpPr>
        <p:sp>
          <p:nvSpPr>
            <p:cNvPr id="285" name="Google Shape;285;p32"/>
            <p:cNvSpPr/>
            <p:nvPr/>
          </p:nvSpPr>
          <p:spPr>
            <a:xfrm>
              <a:off x="0" y="0"/>
              <a:ext cx="606795" cy="502215"/>
            </a:xfrm>
            <a:custGeom>
              <a:avLst/>
              <a:gdLst/>
              <a:ahLst/>
              <a:cxnLst/>
              <a:rect l="l" t="t" r="r" b="b"/>
              <a:pathLst>
                <a:path w="606795" h="502215" extrusionOk="0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86" name="Google Shape;286;p32"/>
            <p:cNvSpPr txBox="1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32"/>
          <p:cNvSpPr/>
          <p:nvPr/>
        </p:nvSpPr>
        <p:spPr>
          <a:xfrm>
            <a:off x="6337101" y="1710344"/>
            <a:ext cx="6866311" cy="6866311"/>
          </a:xfrm>
          <a:custGeom>
            <a:avLst/>
            <a:gdLst/>
            <a:ahLst/>
            <a:cxnLst/>
            <a:rect l="l" t="t" r="r" b="b"/>
            <a:pathLst>
              <a:path w="6866311" h="6866311" extrusionOk="0">
                <a:moveTo>
                  <a:pt x="0" y="0"/>
                </a:moveTo>
                <a:lnTo>
                  <a:pt x="6866311" y="0"/>
                </a:lnTo>
                <a:lnTo>
                  <a:pt x="6866311" y="6866312"/>
                </a:lnTo>
                <a:lnTo>
                  <a:pt x="0" y="6866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288" name="Google Shape;288;p32"/>
          <p:cNvSpPr txBox="1"/>
          <p:nvPr/>
        </p:nvSpPr>
        <p:spPr>
          <a:xfrm>
            <a:off x="1005653" y="4337725"/>
            <a:ext cx="4920900" cy="3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99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L</a:t>
            </a:r>
            <a:r>
              <a:rPr lang="en-US" sz="8299">
                <a:latin typeface="League Spartan Medium"/>
                <a:ea typeface="League Spartan Medium"/>
                <a:cs typeface="League Spartan Medium"/>
                <a:sym typeface="League Spartan Medium"/>
              </a:rPr>
              <a:t>ocation</a:t>
            </a:r>
            <a:endParaRPr sz="8299" i="0" u="none" strike="noStrike" cap="none">
              <a:solidFill>
                <a:srgbClr val="000000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99">
                <a:latin typeface="League Spartan Medium"/>
                <a:ea typeface="League Spartan Medium"/>
                <a:cs typeface="League Spartan Medium"/>
                <a:sym typeface="League Spartan Medium"/>
              </a:rPr>
              <a:t>Analysis</a:t>
            </a:r>
            <a:endParaRPr sz="8299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33"/>
          <p:cNvCxnSpPr/>
          <p:nvPr/>
        </p:nvCxnSpPr>
        <p:spPr>
          <a:xfrm>
            <a:off x="375474" y="10068866"/>
            <a:ext cx="1096901" cy="0"/>
          </a:xfrm>
          <a:prstGeom prst="straightConnector1">
            <a:avLst/>
          </a:prstGeom>
          <a:noFill/>
          <a:ln w="85725" cap="flat" cmpd="sng">
            <a:solidFill>
              <a:srgbClr val="3656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" name="Google Shape;294;p33"/>
          <p:cNvSpPr/>
          <p:nvPr/>
        </p:nvSpPr>
        <p:spPr>
          <a:xfrm>
            <a:off x="14832550" y="188"/>
            <a:ext cx="5797926" cy="10286619"/>
          </a:xfrm>
          <a:custGeom>
            <a:avLst/>
            <a:gdLst/>
            <a:ahLst/>
            <a:cxnLst/>
            <a:rect l="l" t="t" r="r" b="b"/>
            <a:pathLst>
              <a:path w="606795" h="502215" extrusionOk="0">
                <a:moveTo>
                  <a:pt x="203200" y="0"/>
                </a:moveTo>
                <a:lnTo>
                  <a:pt x="606795" y="0"/>
                </a:lnTo>
                <a:lnTo>
                  <a:pt x="403595" y="502215"/>
                </a:lnTo>
                <a:lnTo>
                  <a:pt x="0" y="502215"/>
                </a:lnTo>
                <a:lnTo>
                  <a:pt x="203200" y="0"/>
                </a:lnTo>
                <a:close/>
              </a:path>
            </a:pathLst>
          </a:custGeom>
          <a:solidFill>
            <a:srgbClr val="2B485F"/>
          </a:solidFill>
          <a:ln>
            <a:noFill/>
          </a:ln>
        </p:spPr>
        <p:txBody>
          <a:bodyPr/>
          <a:lstStyle/>
          <a:p>
            <a:endParaRPr lang="en-PK"/>
          </a:p>
        </p:txBody>
      </p:sp>
      <p:sp>
        <p:nvSpPr>
          <p:cNvPr id="295" name="Google Shape;295;p33"/>
          <p:cNvSpPr/>
          <p:nvPr/>
        </p:nvSpPr>
        <p:spPr>
          <a:xfrm>
            <a:off x="1925382" y="1493452"/>
            <a:ext cx="14437231" cy="8273998"/>
          </a:xfrm>
          <a:custGeom>
            <a:avLst/>
            <a:gdLst/>
            <a:ahLst/>
            <a:cxnLst/>
            <a:rect l="l" t="t" r="r" b="b"/>
            <a:pathLst>
              <a:path w="14437231" h="8273998" extrusionOk="0">
                <a:moveTo>
                  <a:pt x="0" y="0"/>
                </a:moveTo>
                <a:lnTo>
                  <a:pt x="14437231" y="0"/>
                </a:lnTo>
                <a:lnTo>
                  <a:pt x="14437231" y="8273998"/>
                </a:lnTo>
                <a:lnTo>
                  <a:pt x="0" y="8273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873" t="-3737" b="-6412"/>
            </a:stretch>
          </a:blip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296" name="Google Shape;296;p33"/>
          <p:cNvSpPr txBox="1"/>
          <p:nvPr/>
        </p:nvSpPr>
        <p:spPr>
          <a:xfrm>
            <a:off x="612075" y="288300"/>
            <a:ext cx="16447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Listings</a:t>
            </a:r>
            <a:r>
              <a:rPr lang="en-US" sz="4500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C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entered</a:t>
            </a:r>
            <a:r>
              <a:rPr lang="en-US" sz="4500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in</a:t>
            </a:r>
            <a:r>
              <a:rPr lang="en-US" sz="4500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S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outh</a:t>
            </a:r>
            <a:r>
              <a:rPr lang="en-US" sz="4500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C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entral</a:t>
            </a:r>
            <a:r>
              <a:rPr lang="en-US" sz="4500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M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anhattan</a:t>
            </a:r>
            <a:r>
              <a:rPr lang="en-US" sz="4500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and</a:t>
            </a:r>
            <a:r>
              <a:rPr lang="en-US" sz="4500" i="0" u="none" strike="noStrike" cap="none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 B</a:t>
            </a:r>
            <a:r>
              <a:rPr lang="en-US" sz="4500">
                <a:latin typeface="League Spartan Medium"/>
                <a:ea typeface="League Spartan Medium"/>
                <a:cs typeface="League Spartan Medium"/>
                <a:sym typeface="League Spartan Medium"/>
              </a:rPr>
              <a:t>rooklyn</a:t>
            </a:r>
            <a:endParaRPr sz="45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7285596" y="4989600"/>
            <a:ext cx="2067600" cy="354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</a:rPr>
              <a:t>MANHATTAN</a:t>
            </a:r>
            <a:endParaRPr sz="1900" b="1"/>
          </a:p>
        </p:txBody>
      </p:sp>
      <p:sp>
        <p:nvSpPr>
          <p:cNvPr id="298" name="Google Shape;298;p33"/>
          <p:cNvSpPr txBox="1"/>
          <p:nvPr/>
        </p:nvSpPr>
        <p:spPr>
          <a:xfrm>
            <a:off x="7518865" y="7179458"/>
            <a:ext cx="2326200" cy="354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BROOKLYN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22</TotalTime>
  <Words>839</Words>
  <Application>Microsoft Macintosh PowerPoint</Application>
  <PresentationFormat>Custom</PresentationFormat>
  <Paragraphs>321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League Spartan Medium</vt:lpstr>
      <vt:lpstr>Arial</vt:lpstr>
      <vt:lpstr>Inter</vt:lpstr>
      <vt:lpstr>League Spartan</vt:lpstr>
      <vt:lpstr>League Spartan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TANZEELA YOUSUF - 14852</cp:lastModifiedBy>
  <cp:revision>5</cp:revision>
  <dcterms:modified xsi:type="dcterms:W3CDTF">2025-01-06T17:36:16Z</dcterms:modified>
</cp:coreProperties>
</file>